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9" r:id="rId1"/>
    <p:sldMasterId id="2147483733" r:id="rId2"/>
  </p:sldMasterIdLst>
  <p:sldIdLst>
    <p:sldId id="256" r:id="rId3"/>
    <p:sldId id="268" r:id="rId4"/>
    <p:sldId id="257" r:id="rId5"/>
    <p:sldId id="258" r:id="rId6"/>
    <p:sldId id="261" r:id="rId7"/>
    <p:sldId id="259" r:id="rId8"/>
    <p:sldId id="260" r:id="rId9"/>
    <p:sldId id="264" r:id="rId10"/>
    <p:sldId id="265" r:id="rId11"/>
    <p:sldId id="266" r:id="rId12"/>
    <p:sldId id="263" r:id="rId13"/>
    <p:sldId id="273" r:id="rId14"/>
    <p:sldId id="267" r:id="rId15"/>
    <p:sldId id="262" r:id="rId16"/>
    <p:sldId id="269" r:id="rId17"/>
    <p:sldId id="271" r:id="rId18"/>
    <p:sldId id="270" r:id="rId19"/>
    <p:sldId id="272" r:id="rId20"/>
    <p:sldId id="274" r:id="rId21"/>
    <p:sldId id="278" r:id="rId22"/>
    <p:sldId id="277" r:id="rId23"/>
    <p:sldId id="27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evi\Desktop\&#1044;&#1048;&#1040;&#1043;&#1056;&#1040;&#1052;&#1052;&#1067;%20&#1056;&#1052;&#1054;%2027.08.2019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Всего участников ГИА 2019</a:t>
            </a:r>
          </a:p>
        </c:rich>
      </c:tx>
      <c:layout>
        <c:manualLayout>
          <c:xMode val="edge"/>
          <c:yMode val="edge"/>
          <c:x val="0.1121226688769167"/>
          <c:y val="3.80952380952380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'C:\Users\Saraevi\Desktop\[2.xml]Page 1'!$C$3</c:f>
              <c:strCache>
                <c:ptCount val="1"/>
                <c:pt idx="0">
                  <c:v>Всего участников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'[1]Page 1'!$B$4:$B$11</c:f>
              <c:strCache>
                <c:ptCount val="8"/>
                <c:pt idx="1">
                  <c:v>Баевский район</c:v>
                </c:pt>
                <c:pt idx="2">
                  <c:v>МБОУ "Баевская СОШ"</c:v>
                </c:pt>
                <c:pt idx="3">
                  <c:v>МКОУ "Верх-Пайвинская СОШ"</c:v>
                </c:pt>
                <c:pt idx="4">
                  <c:v>МКОУ "Верх-Чуманская СОШ"</c:v>
                </c:pt>
                <c:pt idx="5">
                  <c:v>МБОУ "Нижнечуманская СОШ"</c:v>
                </c:pt>
                <c:pt idx="6">
                  <c:v>МКОУ "Плотавская СОШ"</c:v>
                </c:pt>
                <c:pt idx="7">
                  <c:v>МКОУ "Ситниковская СОШ"</c:v>
                </c:pt>
              </c:strCache>
            </c:strRef>
          </c:cat>
          <c:val>
            <c:numRef>
              <c:f>'[1]Page 1'!$C$4:$C$11</c:f>
              <c:numCache>
                <c:formatCode>General</c:formatCode>
                <c:ptCount val="8"/>
                <c:pt idx="1">
                  <c:v>71</c:v>
                </c:pt>
                <c:pt idx="2">
                  <c:v>35</c:v>
                </c:pt>
                <c:pt idx="3">
                  <c:v>8</c:v>
                </c:pt>
                <c:pt idx="4">
                  <c:v>5</c:v>
                </c:pt>
                <c:pt idx="5">
                  <c:v>8</c:v>
                </c:pt>
                <c:pt idx="6">
                  <c:v>5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CE-4D36-95FA-D151164884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78993936"/>
        <c:axId val="1778995184"/>
      </c:barChart>
      <c:catAx>
        <c:axId val="177899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8995184"/>
        <c:crosses val="autoZero"/>
        <c:auto val="1"/>
        <c:lblAlgn val="ctr"/>
        <c:lblOffset val="100"/>
        <c:noMultiLvlLbl val="0"/>
      </c:catAx>
      <c:valAx>
        <c:axId val="1778995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8993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выполнило 50% заданий базового уровня</a:t>
            </a:r>
          </a:p>
          <a:p>
            <a:pPr algn="l">
              <a:defRPr/>
            </a:pPr>
            <a:r>
              <a:rPr lang="ru-RU" sz="1600" b="0" i="0" baseline="0" dirty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1-Математика профильная</a:t>
            </a: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defRPr/>
            </a:pPr>
            <a:r>
              <a:rPr lang="ru-RU" sz="1600" b="0" i="0" baseline="0" dirty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2-МБОУ "</a:t>
            </a:r>
            <a:r>
              <a:rPr lang="ru-RU" sz="1600" b="0" i="0" baseline="0" dirty="0" err="1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Баевская</a:t>
            </a:r>
            <a:r>
              <a:rPr lang="ru-RU" sz="1600" b="0" i="0" baseline="0" dirty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defRPr/>
            </a:pPr>
            <a:r>
              <a:rPr lang="ru-RU" sz="1600" b="0" i="0" baseline="0" dirty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3-МКОУ "Верх-</a:t>
            </a:r>
            <a:r>
              <a:rPr lang="ru-RU" sz="1600" b="0" i="0" baseline="0" dirty="0" err="1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Чуманская</a:t>
            </a:r>
            <a:r>
              <a:rPr lang="ru-RU" sz="1600" b="0" i="0" baseline="0" dirty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defRPr/>
            </a:pPr>
            <a:r>
              <a:rPr lang="ru-RU" sz="1600" b="0" i="0" baseline="0" dirty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4-МБОУ "</a:t>
            </a:r>
            <a:r>
              <a:rPr lang="ru-RU" sz="1600" b="0" i="0" baseline="0" dirty="0" err="1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Нижнечуманская</a:t>
            </a:r>
            <a:r>
              <a:rPr lang="ru-RU" sz="1600" b="0" i="0" baseline="0" dirty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defRPr/>
            </a:pPr>
            <a:r>
              <a:rPr lang="ru-RU" sz="1600" b="0" i="0" baseline="0" dirty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5-МКОУ "</a:t>
            </a:r>
            <a:r>
              <a:rPr lang="ru-RU" sz="1600" b="0" i="0" baseline="0" dirty="0" err="1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Ситниковская</a:t>
            </a:r>
            <a:r>
              <a:rPr lang="ru-RU" sz="1600" b="0" i="0" baseline="0" dirty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4535804970639885"/>
          <c:y val="5.6338028169014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'C:\Users\Saraevi\AppData\Local\Temp\Rar$DIa3212.47300\[4030-03-0000-00--ЕГЭ-19-выполнение_заданий_по_типам_и_уровням_сложности_в_МОУО.xls]Page 1'!$K$4</c:f>
              <c:strCache>
                <c:ptCount val="1"/>
                <c:pt idx="0">
                  <c:v>чел.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val>
            <c:numRef>
              <c:f>'[2]Page 1'!$K$12:$K$16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CF-466C-993D-8D8BFF585178}"/>
            </c:ext>
          </c:extLst>
        </c:ser>
        <c:ser>
          <c:idx val="1"/>
          <c:order val="1"/>
          <c:tx>
            <c:strRef>
              <c:f>'C:\Users\Saraevi\AppData\Local\Temp\Rar$DIa3212.47300\[4030-03-0000-00--ЕГЭ-19-выполнение_заданий_по_типам_и_уровням_сложности_в_МОУО.xls]Page 1'!$L$4</c:f>
              <c:strCache>
                <c:ptCount val="1"/>
                <c:pt idx="0">
                  <c:v>%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val>
            <c:numRef>
              <c:f>'[2]Page 1'!$L$12:$L$16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CF-466C-993D-8D8BFF5851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28315504"/>
        <c:axId val="1928323408"/>
      </c:barChart>
      <c:catAx>
        <c:axId val="1928315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28323408"/>
        <c:crosses val="autoZero"/>
        <c:auto val="1"/>
        <c:lblAlgn val="ctr"/>
        <c:lblOffset val="100"/>
        <c:noMultiLvlLbl val="0"/>
      </c:catAx>
      <c:valAx>
        <c:axId val="1928323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28315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выполнило обязательный минимум (50% заданий базового и 10% заданий повышенного уровней)</a:t>
            </a:r>
          </a:p>
          <a:p>
            <a:pPr algn="l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1-Математика профильная</a:t>
            </a:r>
          </a:p>
          <a:p>
            <a:pPr algn="l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2-МБОУ "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Баевская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</a:p>
          <a:p>
            <a:pPr algn="l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3-МКОУ "Верх-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Чуманская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</a:p>
          <a:p>
            <a:pPr algn="l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4-МБОУ "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Нижнечуманская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</a:p>
          <a:p>
            <a:pPr algn="l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5-МКОУ "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Ситниковская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</a:p>
          <a:p>
            <a:pPr algn="l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чел.</c:v>
          </c:tx>
          <c:spPr>
            <a:gradFill rotWithShape="1">
              <a:gsLst>
                <a:gs pos="0">
                  <a:schemeClr val="accent5">
                    <a:shade val="76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hade val="76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shade val="76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val>
            <c:numRef>
              <c:f>'[3]Page 1'!$M$12:$M$16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62-4FAA-BA5A-4CE5B7738556}"/>
            </c:ext>
          </c:extLst>
        </c:ser>
        <c:ser>
          <c:idx val="1"/>
          <c:order val="1"/>
          <c:tx>
            <c:v>%</c:v>
          </c:tx>
          <c:spPr>
            <a:gradFill rotWithShape="1">
              <a:gsLst>
                <a:gs pos="0">
                  <a:schemeClr val="accent5">
                    <a:tint val="77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tint val="77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tint val="77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val>
            <c:numRef>
              <c:f>'[3]Page 1'!$N$12:$N$16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62-4FAA-BA5A-4CE5B77385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880869440"/>
        <c:axId val="1880846560"/>
      </c:barChart>
      <c:catAx>
        <c:axId val="188086944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0846560"/>
        <c:crosses val="autoZero"/>
        <c:auto val="1"/>
        <c:lblAlgn val="ctr"/>
        <c:lblOffset val="100"/>
        <c:noMultiLvlLbl val="0"/>
      </c:catAx>
      <c:valAx>
        <c:axId val="1880846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0869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Средний первичный балл</c:v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'[3]Page 1'!$B$12:$B$16</c:f>
              <c:strCache>
                <c:ptCount val="5"/>
                <c:pt idx="0">
                  <c:v>Математика профильная</c:v>
                </c:pt>
                <c:pt idx="1">
                  <c:v>МБОУ "Баевская СОШ"</c:v>
                </c:pt>
                <c:pt idx="2">
                  <c:v>МКОУ "Верх-Чуманская СОШ"</c:v>
                </c:pt>
                <c:pt idx="3">
                  <c:v>МБОУ "Нижнечуманская СОШ"</c:v>
                </c:pt>
                <c:pt idx="4">
                  <c:v>МКОУ "Ситниковская СОШ"</c:v>
                </c:pt>
              </c:strCache>
            </c:strRef>
          </c:cat>
          <c:val>
            <c:numRef>
              <c:f>'[3]Page 1'!$Q$12:$Q$16</c:f>
              <c:numCache>
                <c:formatCode>General</c:formatCode>
                <c:ptCount val="5"/>
                <c:pt idx="0">
                  <c:v>10.62</c:v>
                </c:pt>
                <c:pt idx="1">
                  <c:v>12</c:v>
                </c:pt>
                <c:pt idx="2">
                  <c:v>9.33</c:v>
                </c:pt>
                <c:pt idx="3">
                  <c:v>8</c:v>
                </c:pt>
                <c:pt idx="4">
                  <c:v>10.199999999999999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BD-4A2C-885F-C6E14F4FD0D6}"/>
            </c:ext>
          </c:extLst>
        </c:ser>
        <c:ser>
          <c:idx val="1"/>
          <c:order val="1"/>
          <c:tx>
            <c:v>Средний тестовый балл</c:v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'[3]Page 1'!$B$12:$B$16</c:f>
              <c:strCache>
                <c:ptCount val="5"/>
                <c:pt idx="0">
                  <c:v>Математика профильная</c:v>
                </c:pt>
                <c:pt idx="1">
                  <c:v>МБОУ "Баевская СОШ"</c:v>
                </c:pt>
                <c:pt idx="2">
                  <c:v>МКОУ "Верх-Чуманская СОШ"</c:v>
                </c:pt>
                <c:pt idx="3">
                  <c:v>МБОУ "Нижнечуманская СОШ"</c:v>
                </c:pt>
                <c:pt idx="4">
                  <c:v>МКОУ "Ситниковская СОШ"</c:v>
                </c:pt>
              </c:strCache>
            </c:strRef>
          </c:cat>
          <c:val>
            <c:numRef>
              <c:f>'[3]Page 1'!$R$12:$R$16</c:f>
              <c:numCache>
                <c:formatCode>General</c:formatCode>
                <c:ptCount val="5"/>
                <c:pt idx="0">
                  <c:v>52.76</c:v>
                </c:pt>
                <c:pt idx="1">
                  <c:v>59.8</c:v>
                </c:pt>
                <c:pt idx="2">
                  <c:v>46.67</c:v>
                </c:pt>
                <c:pt idx="3">
                  <c:v>38.67</c:v>
                </c:pt>
                <c:pt idx="4">
                  <c:v>50.8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BD-4A2C-885F-C6E14F4FD0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28313424"/>
        <c:axId val="1928310096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spPr>
                  <a:gradFill rotWithShape="1">
                    <a:gsLst>
                      <a:gs pos="0">
                        <a:schemeClr val="accent3">
                          <a:satMod val="103000"/>
                          <a:lumMod val="102000"/>
                          <a:tint val="94000"/>
                        </a:schemeClr>
                      </a:gs>
                      <a:gs pos="50000">
                        <a:schemeClr val="accent3">
                          <a:satMod val="110000"/>
                          <a:lumMod val="100000"/>
                          <a:shade val="100000"/>
                        </a:schemeClr>
                      </a:gs>
                      <a:gs pos="100000">
                        <a:schemeClr val="accent3">
                          <a:lumMod val="99000"/>
                          <a:satMod val="120000"/>
                          <a:shade val="78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l"/>
                  </a:scene3d>
                  <a:sp3d prstMaterial="plastic">
                    <a:bevelT w="0" h="0"/>
                  </a:sp3d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'[3]Page 1'!$B$12:$B$16</c15:sqref>
                        </c15:formulaRef>
                      </c:ext>
                    </c:extLst>
                    <c:strCache>
                      <c:ptCount val="5"/>
                      <c:pt idx="0">
                        <c:v>Математика профильная</c:v>
                      </c:pt>
                      <c:pt idx="1">
                        <c:v>МБОУ "Баевская СОШ"</c:v>
                      </c:pt>
                      <c:pt idx="2">
                        <c:v>МКОУ "Верх-Чуманская СОШ"</c:v>
                      </c:pt>
                      <c:pt idx="3">
                        <c:v>МБОУ "Нижнечуманская СОШ"</c:v>
                      </c:pt>
                      <c:pt idx="4">
                        <c:v>МКОУ "Ситниковская СОШ"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'[3]Page 1'!$S$12:$S$16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4CBD-4A2C-885F-C6E14F4FD0D6}"/>
                  </c:ext>
                </c:extLst>
              </c15:ser>
            </c15:filteredBarSeries>
          </c:ext>
        </c:extLst>
      </c:barChart>
      <c:catAx>
        <c:axId val="1928313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28310096"/>
        <c:crosses val="autoZero"/>
        <c:auto val="1"/>
        <c:lblAlgn val="ctr"/>
        <c:lblOffset val="100"/>
        <c:noMultiLvlLbl val="0"/>
      </c:catAx>
      <c:valAx>
        <c:axId val="1928310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28313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1400" b="1" i="0" u="none" strike="noStrike" baseline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набрали минимальное количество баллов</a:t>
            </a:r>
          </a:p>
          <a:p>
            <a:pPr algn="l">
              <a:defRPr/>
            </a:pPr>
            <a:r>
              <a:rPr lang="ru-RU" sz="1400" b="1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1-Математика профильная</a:t>
            </a:r>
            <a:r>
              <a:rPr lang="ru-RU" sz="1400" b="1" i="0" u="none" strike="noStrike" baseline="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i="0" u="none" strike="noStrike" baseline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defRPr/>
            </a:pPr>
            <a:r>
              <a:rPr lang="ru-RU" sz="1400" b="1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2-</a:t>
            </a:r>
            <a:r>
              <a:rPr lang="ru-RU" sz="1400" b="0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МБОУ "</a:t>
            </a:r>
            <a:r>
              <a:rPr lang="ru-RU" sz="1400" b="0" i="0" u="none" strike="noStrike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Баевская</a:t>
            </a:r>
            <a:r>
              <a:rPr lang="ru-RU" sz="1400" b="0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</a:p>
          <a:p>
            <a:pPr algn="l">
              <a:defRPr/>
            </a:pPr>
            <a:r>
              <a:rPr lang="ru-RU" sz="1400" b="0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3-МКОУ "Верх-</a:t>
            </a:r>
            <a:r>
              <a:rPr lang="ru-RU" sz="1400" b="0" i="0" u="none" strike="noStrike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Чуманская</a:t>
            </a:r>
            <a:r>
              <a:rPr lang="ru-RU" sz="1400" b="0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  <a:r>
              <a:rPr lang="ru-RU" sz="1400" b="1" i="0" u="none" strike="noStrike" baseline="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>
              <a:defRPr/>
            </a:pPr>
            <a:r>
              <a:rPr lang="ru-RU" sz="1400" b="1" i="0" u="none" strike="noStrike" baseline="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4-</a:t>
            </a:r>
            <a:r>
              <a:rPr lang="ru-RU" sz="1400" b="0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МБОУ "</a:t>
            </a:r>
            <a:r>
              <a:rPr lang="ru-RU" sz="1400" b="0" i="0" u="none" strike="noStrike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Нижнечуманская</a:t>
            </a:r>
            <a:r>
              <a:rPr lang="ru-RU" sz="1400" b="0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  <a:r>
              <a:rPr lang="ru-RU" sz="1400" b="1" i="0" u="none" strike="noStrike" baseline="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>
              <a:defRPr/>
            </a:pPr>
            <a:r>
              <a:rPr lang="ru-RU" sz="1400" b="1" i="0" u="none" strike="noStrike" baseline="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5-</a:t>
            </a:r>
            <a:r>
              <a:rPr lang="ru-RU" sz="1400" b="0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МКОУ "</a:t>
            </a:r>
            <a:r>
              <a:rPr lang="ru-RU" sz="1400" b="0" i="0" u="none" strike="noStrike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Ситниковская</a:t>
            </a:r>
            <a:r>
              <a:rPr lang="ru-RU" sz="1400" b="0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  <a:r>
              <a:rPr lang="ru-RU" sz="1400" b="1" i="0" u="none" strike="noStrike" baseline="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чел.</c:v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val>
            <c:numRef>
              <c:f>'[3]Page 1'!$T$12:$T$16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6-4315-98C7-93C90D3D03D8}"/>
            </c:ext>
          </c:extLst>
        </c:ser>
        <c:ser>
          <c:idx val="1"/>
          <c:order val="1"/>
          <c:tx>
            <c:v>%</c:v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val>
            <c:numRef>
              <c:f>'[3]Page 1'!$U$12:$U$16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6-4315-98C7-93C90D3D03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880873184"/>
        <c:axId val="1880874432"/>
      </c:barChart>
      <c:catAx>
        <c:axId val="188087318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0874432"/>
        <c:crosses val="autoZero"/>
        <c:auto val="1"/>
        <c:lblAlgn val="ctr"/>
        <c:lblOffset val="100"/>
        <c:noMultiLvlLbl val="0"/>
      </c:catAx>
      <c:valAx>
        <c:axId val="1880874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0873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Прошли</a:t>
            </a:r>
            <a:r>
              <a:rPr lang="ru-RU" baseline="0"/>
              <a:t> ГИА</a:t>
            </a:r>
            <a:endParaRPr lang="ru-RU"/>
          </a:p>
        </c:rich>
      </c:tx>
      <c:layout>
        <c:manualLayout>
          <c:xMode val="edge"/>
          <c:yMode val="edge"/>
          <c:x val="0.35631933508311459"/>
          <c:y val="4.629629629629629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'C:\Users\Saraevi\Desktop\[2.xml]Page 1'!$D$3:$D$4</c:f>
              <c:strCache>
                <c:ptCount val="1"/>
                <c:pt idx="0">
                  <c:v>Прошли Г(И)А чел.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'[1]Page 1'!$B$5:$B$11</c:f>
              <c:strCache>
                <c:ptCount val="7"/>
                <c:pt idx="0">
                  <c:v>Баевский район</c:v>
                </c:pt>
                <c:pt idx="1">
                  <c:v>МБОУ "Баевская СОШ"</c:v>
                </c:pt>
                <c:pt idx="2">
                  <c:v>МКОУ "Верх-Пайвинская СОШ"</c:v>
                </c:pt>
                <c:pt idx="3">
                  <c:v>МКОУ "Верх-Чуманская СОШ"</c:v>
                </c:pt>
                <c:pt idx="4">
                  <c:v>МБОУ "Нижнечуманская СОШ"</c:v>
                </c:pt>
                <c:pt idx="5">
                  <c:v>МКОУ "Плотавская СОШ"</c:v>
                </c:pt>
                <c:pt idx="6">
                  <c:v>МКОУ "Ситниковская СОШ"</c:v>
                </c:pt>
              </c:strCache>
            </c:strRef>
          </c:cat>
          <c:val>
            <c:numRef>
              <c:f>'[1]Page 1'!$D$5:$D$11</c:f>
              <c:numCache>
                <c:formatCode>General</c:formatCode>
                <c:ptCount val="7"/>
                <c:pt idx="0">
                  <c:v>70</c:v>
                </c:pt>
                <c:pt idx="1">
                  <c:v>34</c:v>
                </c:pt>
                <c:pt idx="2">
                  <c:v>8</c:v>
                </c:pt>
                <c:pt idx="3">
                  <c:v>5</c:v>
                </c:pt>
                <c:pt idx="4">
                  <c:v>8</c:v>
                </c:pt>
                <c:pt idx="5">
                  <c:v>5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75-4BFD-B38C-A9C03B8BADF7}"/>
            </c:ext>
          </c:extLst>
        </c:ser>
        <c:ser>
          <c:idx val="1"/>
          <c:order val="1"/>
          <c:tx>
            <c:strRef>
              <c:f>'C:\Users\Saraevi\Desktop\[2.xml]Page 1'!$E$3:$E$4</c:f>
              <c:strCache>
                <c:ptCount val="1"/>
                <c:pt idx="0">
                  <c:v>Прошли Г(И)А %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'[1]Page 1'!$B$5:$B$11</c:f>
              <c:strCache>
                <c:ptCount val="7"/>
                <c:pt idx="0">
                  <c:v>Баевский район</c:v>
                </c:pt>
                <c:pt idx="1">
                  <c:v>МБОУ "Баевская СОШ"</c:v>
                </c:pt>
                <c:pt idx="2">
                  <c:v>МКОУ "Верх-Пайвинская СОШ"</c:v>
                </c:pt>
                <c:pt idx="3">
                  <c:v>МКОУ "Верх-Чуманская СОШ"</c:v>
                </c:pt>
                <c:pt idx="4">
                  <c:v>МБОУ "Нижнечуманская СОШ"</c:v>
                </c:pt>
                <c:pt idx="5">
                  <c:v>МКОУ "Плотавская СОШ"</c:v>
                </c:pt>
                <c:pt idx="6">
                  <c:v>МКОУ "Ситниковская СОШ"</c:v>
                </c:pt>
              </c:strCache>
            </c:strRef>
          </c:cat>
          <c:val>
            <c:numRef>
              <c:f>'[1]Page 1'!$E$5:$E$11</c:f>
              <c:numCache>
                <c:formatCode>General</c:formatCode>
                <c:ptCount val="7"/>
                <c:pt idx="0">
                  <c:v>98.59</c:v>
                </c:pt>
                <c:pt idx="1">
                  <c:v>97.14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75-4BFD-B38C-A9C03B8BAD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85256864"/>
        <c:axId val="1785257696"/>
      </c:barChart>
      <c:catAx>
        <c:axId val="1785256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5257696"/>
        <c:crosses val="autoZero"/>
        <c:auto val="1"/>
        <c:lblAlgn val="ctr"/>
        <c:lblOffset val="100"/>
        <c:noMultiLvlLbl val="0"/>
      </c:catAx>
      <c:valAx>
        <c:axId val="178525769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525686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Не</a:t>
            </a:r>
            <a:r>
              <a:rPr lang="ru-RU" baseline="0"/>
              <a:t> прошли ГИА</a:t>
            </a:r>
          </a:p>
        </c:rich>
      </c:tx>
      <c:layout>
        <c:manualLayout>
          <c:xMode val="edge"/>
          <c:yMode val="edge"/>
          <c:x val="0.29809011373578304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'C:\Users\Saraevi\Desktop\[2.xml]Page 1'!$F$3:$F$4</c:f>
              <c:strCache>
                <c:ptCount val="1"/>
                <c:pt idx="0">
                  <c:v>Не прошли Г(И)А чел.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'[1]Page 1'!$B$5:$B$11</c:f>
              <c:strCache>
                <c:ptCount val="7"/>
                <c:pt idx="0">
                  <c:v>Баевский район</c:v>
                </c:pt>
                <c:pt idx="1">
                  <c:v>МБОУ "Баевская СОШ"</c:v>
                </c:pt>
                <c:pt idx="2">
                  <c:v>МКОУ "Верх-Пайвинская СОШ"</c:v>
                </c:pt>
                <c:pt idx="3">
                  <c:v>МКОУ "Верх-Чуманская СОШ"</c:v>
                </c:pt>
                <c:pt idx="4">
                  <c:v>МБОУ "Нижнечуманская СОШ"</c:v>
                </c:pt>
                <c:pt idx="5">
                  <c:v>МКОУ "Плотавская СОШ"</c:v>
                </c:pt>
                <c:pt idx="6">
                  <c:v>МКОУ "Ситниковская СОШ"</c:v>
                </c:pt>
              </c:strCache>
            </c:strRef>
          </c:cat>
          <c:val>
            <c:numRef>
              <c:f>'[1]Page 1'!$F$5:$F$11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DC-4363-A26C-B9938534594C}"/>
            </c:ext>
          </c:extLst>
        </c:ser>
        <c:ser>
          <c:idx val="1"/>
          <c:order val="1"/>
          <c:tx>
            <c:strRef>
              <c:f>'C:\Users\Saraevi\Desktop\[2.xml]Page 1'!$G$3:$G$4</c:f>
              <c:strCache>
                <c:ptCount val="1"/>
                <c:pt idx="0">
                  <c:v>Не прошли Г(И)А %</c:v>
                </c:pt>
              </c:strCache>
            </c:strRef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'[1]Page 1'!$B$5:$B$11</c:f>
              <c:strCache>
                <c:ptCount val="7"/>
                <c:pt idx="0">
                  <c:v>Баевский район</c:v>
                </c:pt>
                <c:pt idx="1">
                  <c:v>МБОУ "Баевская СОШ"</c:v>
                </c:pt>
                <c:pt idx="2">
                  <c:v>МКОУ "Верх-Пайвинская СОШ"</c:v>
                </c:pt>
                <c:pt idx="3">
                  <c:v>МКОУ "Верх-Чуманская СОШ"</c:v>
                </c:pt>
                <c:pt idx="4">
                  <c:v>МБОУ "Нижнечуманская СОШ"</c:v>
                </c:pt>
                <c:pt idx="5">
                  <c:v>МКОУ "Плотавская СОШ"</c:v>
                </c:pt>
                <c:pt idx="6">
                  <c:v>МКОУ "Ситниковская СОШ"</c:v>
                </c:pt>
              </c:strCache>
            </c:strRef>
          </c:cat>
          <c:val>
            <c:numRef>
              <c:f>'[1]Page 1'!$G$5:$G$11</c:f>
              <c:numCache>
                <c:formatCode>General</c:formatCode>
                <c:ptCount val="7"/>
                <c:pt idx="0">
                  <c:v>1.41</c:v>
                </c:pt>
                <c:pt idx="1">
                  <c:v>2.86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DC-4363-A26C-B993853459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5"/>
        <c:overlap val="-40"/>
        <c:axId val="1787836080"/>
        <c:axId val="1787830672"/>
      </c:barChart>
      <c:catAx>
        <c:axId val="178783608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7830672"/>
        <c:crosses val="autoZero"/>
        <c:auto val="1"/>
        <c:lblAlgn val="ctr"/>
        <c:lblOffset val="100"/>
        <c:noMultiLvlLbl val="0"/>
      </c:catAx>
      <c:valAx>
        <c:axId val="178783067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7836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5815310586176728"/>
          <c:y val="0.14856481481481484"/>
          <c:w val="0.5836935695538058"/>
          <c:h val="7.81255468066491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Не</a:t>
            </a:r>
            <a:r>
              <a:rPr lang="ru-RU" baseline="0"/>
              <a:t> сдали только русский язык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'C:\Users\Saraevi\Desktop\[2.xml]Page 1'!$H$3:$H$4</c:f>
              <c:strCache>
                <c:ptCount val="1"/>
                <c:pt idx="0">
                  <c:v>Не сдали только
русский язык чел.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cat>
            <c:strRef>
              <c:f>'[1]Page 1'!$B$5:$B$11</c:f>
              <c:strCache>
                <c:ptCount val="7"/>
                <c:pt idx="0">
                  <c:v>Баевский район</c:v>
                </c:pt>
                <c:pt idx="1">
                  <c:v>МБОУ "Баевская СОШ"</c:v>
                </c:pt>
                <c:pt idx="2">
                  <c:v>МКОУ "Верх-Пайвинская СОШ"</c:v>
                </c:pt>
                <c:pt idx="3">
                  <c:v>МКОУ "Верх-Чуманская СОШ"</c:v>
                </c:pt>
                <c:pt idx="4">
                  <c:v>МБОУ "Нижнечуманская СОШ"</c:v>
                </c:pt>
                <c:pt idx="5">
                  <c:v>МКОУ "Плотавская СОШ"</c:v>
                </c:pt>
                <c:pt idx="6">
                  <c:v>МКОУ "Ситниковская СОШ"</c:v>
                </c:pt>
              </c:strCache>
            </c:strRef>
          </c:cat>
          <c:val>
            <c:numRef>
              <c:f>'[1]Page 1'!$H$5:$H$11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7E-4AFA-852B-CC881951DDA7}"/>
            </c:ext>
          </c:extLst>
        </c:ser>
        <c:ser>
          <c:idx val="1"/>
          <c:order val="1"/>
          <c:tx>
            <c:strRef>
              <c:f>'C:\Users\Saraevi\Desktop\[2.xml]Page 1'!$I$3:$I$4</c:f>
              <c:strCache>
                <c:ptCount val="1"/>
                <c:pt idx="0">
                  <c:v>Не сдали только
русский язык %</c:v>
                </c:pt>
              </c:strCache>
            </c:strRef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cat>
            <c:strRef>
              <c:f>'[1]Page 1'!$B$5:$B$11</c:f>
              <c:strCache>
                <c:ptCount val="7"/>
                <c:pt idx="0">
                  <c:v>Баевский район</c:v>
                </c:pt>
                <c:pt idx="1">
                  <c:v>МБОУ "Баевская СОШ"</c:v>
                </c:pt>
                <c:pt idx="2">
                  <c:v>МКОУ "Верх-Пайвинская СОШ"</c:v>
                </c:pt>
                <c:pt idx="3">
                  <c:v>МКОУ "Верх-Чуманская СОШ"</c:v>
                </c:pt>
                <c:pt idx="4">
                  <c:v>МБОУ "Нижнечуманская СОШ"</c:v>
                </c:pt>
                <c:pt idx="5">
                  <c:v>МКОУ "Плотавская СОШ"</c:v>
                </c:pt>
                <c:pt idx="6">
                  <c:v>МКОУ "Ситниковская СОШ"</c:v>
                </c:pt>
              </c:strCache>
            </c:strRef>
          </c:cat>
          <c:val>
            <c:numRef>
              <c:f>'[1]Page 1'!$I$5:$I$11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7E-4AFA-852B-CC881951DD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5"/>
        <c:overlap val="-40"/>
        <c:axId val="1778996016"/>
        <c:axId val="1778994352"/>
      </c:barChart>
      <c:catAx>
        <c:axId val="177899601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min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  <a:alpha val="25000"/>
                    </a:schemeClr>
                  </a:gs>
                  <a:gs pos="0">
                    <a:schemeClr val="dk1">
                      <a:lumMod val="65000"/>
                      <a:lumOff val="35000"/>
                      <a:alpha val="25000"/>
                    </a:schemeClr>
                  </a:gs>
                </a:gsLst>
                <a:lin ang="5400000" scaled="0"/>
              </a:gra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8994352"/>
        <c:crosses val="autoZero"/>
        <c:auto val="1"/>
        <c:lblAlgn val="ctr"/>
        <c:lblOffset val="100"/>
        <c:noMultiLvlLbl val="0"/>
      </c:catAx>
      <c:valAx>
        <c:axId val="177899435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8996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Не</a:t>
            </a:r>
            <a:r>
              <a:rPr lang="ru-RU" baseline="0"/>
              <a:t> сдали только математику</a:t>
            </a:r>
            <a:endParaRPr lang="ru-RU"/>
          </a:p>
        </c:rich>
      </c:tx>
      <c:layout>
        <c:manualLayout>
          <c:xMode val="edge"/>
          <c:yMode val="edge"/>
          <c:x val="1.8884582892756022E-2"/>
          <c:y val="3.45737505845787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'C:\Users\Saraevi\Desktop\[2.xml]Page 1'!$J$3:$J$4</c:f>
              <c:strCache>
                <c:ptCount val="1"/>
                <c:pt idx="0">
                  <c:v>Не сдали только
математику чел.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'[1]Page 1'!$B$5:$B$11</c:f>
              <c:strCache>
                <c:ptCount val="7"/>
                <c:pt idx="0">
                  <c:v>Баевский район</c:v>
                </c:pt>
                <c:pt idx="1">
                  <c:v>МБОУ "Баевская СОШ"</c:v>
                </c:pt>
                <c:pt idx="2">
                  <c:v>МКОУ "Верх-Пайвинская СОШ"</c:v>
                </c:pt>
                <c:pt idx="3">
                  <c:v>МКОУ "Верх-Чуманская СОШ"</c:v>
                </c:pt>
                <c:pt idx="4">
                  <c:v>МБОУ "Нижнечуманская СОШ"</c:v>
                </c:pt>
                <c:pt idx="5">
                  <c:v>МКОУ "Плотавская СОШ"</c:v>
                </c:pt>
                <c:pt idx="6">
                  <c:v>МКОУ "Ситниковская СОШ"</c:v>
                </c:pt>
              </c:strCache>
            </c:strRef>
          </c:cat>
          <c:val>
            <c:numRef>
              <c:f>'[1]Page 1'!$J$5:$J$11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7B-40C3-8016-B22567D14C28}"/>
            </c:ext>
          </c:extLst>
        </c:ser>
        <c:ser>
          <c:idx val="1"/>
          <c:order val="1"/>
          <c:tx>
            <c:strRef>
              <c:f>'C:\Users\Saraevi\Desktop\[2.xml]Page 1'!$K$3:$K$4</c:f>
              <c:strCache>
                <c:ptCount val="1"/>
                <c:pt idx="0">
                  <c:v>Не сдали только
математику %</c:v>
                </c:pt>
              </c:strCache>
            </c:strRef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'[1]Page 1'!$B$5:$B$11</c:f>
              <c:strCache>
                <c:ptCount val="7"/>
                <c:pt idx="0">
                  <c:v>Баевский район</c:v>
                </c:pt>
                <c:pt idx="1">
                  <c:v>МБОУ "Баевская СОШ"</c:v>
                </c:pt>
                <c:pt idx="2">
                  <c:v>МКОУ "Верх-Пайвинская СОШ"</c:v>
                </c:pt>
                <c:pt idx="3">
                  <c:v>МКОУ "Верх-Чуманская СОШ"</c:v>
                </c:pt>
                <c:pt idx="4">
                  <c:v>МБОУ "Нижнечуманская СОШ"</c:v>
                </c:pt>
                <c:pt idx="5">
                  <c:v>МКОУ "Плотавская СОШ"</c:v>
                </c:pt>
                <c:pt idx="6">
                  <c:v>МКОУ "Ситниковская СОШ"</c:v>
                </c:pt>
              </c:strCache>
            </c:strRef>
          </c:cat>
          <c:val>
            <c:numRef>
              <c:f>'[1]Page 1'!$K$5:$K$11</c:f>
              <c:numCache>
                <c:formatCode>General</c:formatCode>
                <c:ptCount val="7"/>
                <c:pt idx="0">
                  <c:v>1.41</c:v>
                </c:pt>
                <c:pt idx="1">
                  <c:v>2.86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7B-40C3-8016-B22567D14C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5"/>
        <c:overlap val="-40"/>
        <c:axId val="1788712848"/>
        <c:axId val="1788702448"/>
      </c:barChart>
      <c:catAx>
        <c:axId val="178871284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8702448"/>
        <c:crosses val="autoZero"/>
        <c:auto val="1"/>
        <c:lblAlgn val="ctr"/>
        <c:lblOffset val="100"/>
        <c:noMultiLvlLbl val="0"/>
      </c:catAx>
      <c:valAx>
        <c:axId val="178870244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8712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Не</a:t>
            </a:r>
            <a:r>
              <a:rPr lang="ru-RU" baseline="0"/>
              <a:t> сдали и русский язык и математику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'C:\Users\Saraevi\Desktop\[2.xml]Page 1'!$L$3:$L$4</c:f>
              <c:strCache>
                <c:ptCount val="1"/>
                <c:pt idx="0">
                  <c:v>Не сдали и русский язык и математику чел.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cat>
            <c:strRef>
              <c:f>'[1]Page 1'!$B$5:$B$11</c:f>
              <c:strCache>
                <c:ptCount val="7"/>
                <c:pt idx="0">
                  <c:v>Баевский район</c:v>
                </c:pt>
                <c:pt idx="1">
                  <c:v>МБОУ "Баевская СОШ"</c:v>
                </c:pt>
                <c:pt idx="2">
                  <c:v>МКОУ "Верх-Пайвинская СОШ"</c:v>
                </c:pt>
                <c:pt idx="3">
                  <c:v>МКОУ "Верх-Чуманская СОШ"</c:v>
                </c:pt>
                <c:pt idx="4">
                  <c:v>МБОУ "Нижнечуманская СОШ"</c:v>
                </c:pt>
                <c:pt idx="5">
                  <c:v>МКОУ "Плотавская СОШ"</c:v>
                </c:pt>
                <c:pt idx="6">
                  <c:v>МКОУ "Ситниковская СОШ"</c:v>
                </c:pt>
              </c:strCache>
            </c:strRef>
          </c:cat>
          <c:val>
            <c:numRef>
              <c:f>'[1]Page 1'!$L$5:$L$11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04-46D5-99EB-38F377403E26}"/>
            </c:ext>
          </c:extLst>
        </c:ser>
        <c:ser>
          <c:idx val="1"/>
          <c:order val="1"/>
          <c:tx>
            <c:strRef>
              <c:f>'C:\Users\Saraevi\Desktop\[2.xml]Page 1'!$M$3:$M$4</c:f>
              <c:strCache>
                <c:ptCount val="1"/>
                <c:pt idx="0">
                  <c:v>Не сдали и русский язык и математику %</c:v>
                </c:pt>
              </c:strCache>
            </c:strRef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cat>
            <c:strRef>
              <c:f>'[1]Page 1'!$B$5:$B$11</c:f>
              <c:strCache>
                <c:ptCount val="7"/>
                <c:pt idx="0">
                  <c:v>Баевский район</c:v>
                </c:pt>
                <c:pt idx="1">
                  <c:v>МБОУ "Баевская СОШ"</c:v>
                </c:pt>
                <c:pt idx="2">
                  <c:v>МКОУ "Верх-Пайвинская СОШ"</c:v>
                </c:pt>
                <c:pt idx="3">
                  <c:v>МКОУ "Верх-Чуманская СОШ"</c:v>
                </c:pt>
                <c:pt idx="4">
                  <c:v>МБОУ "Нижнечуманская СОШ"</c:v>
                </c:pt>
                <c:pt idx="5">
                  <c:v>МКОУ "Плотавская СОШ"</c:v>
                </c:pt>
                <c:pt idx="6">
                  <c:v>МКОУ "Ситниковская СОШ"</c:v>
                </c:pt>
              </c:strCache>
            </c:strRef>
          </c:cat>
          <c:val>
            <c:numRef>
              <c:f>'[1]Page 1'!$M$5:$M$11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04-46D5-99EB-38F377403E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5"/>
        <c:overlap val="-40"/>
        <c:axId val="1787829424"/>
        <c:axId val="1787831504"/>
      </c:barChart>
      <c:catAx>
        <c:axId val="178782942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7831504"/>
        <c:crosses val="autoZero"/>
        <c:auto val="1"/>
        <c:lblAlgn val="ctr"/>
        <c:lblOffset val="100"/>
        <c:noMultiLvlLbl val="0"/>
      </c:catAx>
      <c:valAx>
        <c:axId val="178783150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7829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Не</a:t>
            </a:r>
            <a:r>
              <a:rPr lang="ru-RU" baseline="0"/>
              <a:t> сдавали русский язык и математику</a:t>
            </a:r>
            <a:endParaRPr lang="ru-RU"/>
          </a:p>
        </c:rich>
      </c:tx>
      <c:layout>
        <c:manualLayout>
          <c:xMode val="edge"/>
          <c:yMode val="edge"/>
          <c:x val="0.15451999126666757"/>
          <c:y val="4.24628450106157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'C:\Users\Saraevi\Desktop\[2.xml]Page 1'!$N$3:$N$4</c:f>
              <c:strCache>
                <c:ptCount val="1"/>
                <c:pt idx="0">
                  <c:v>Не сдавали русский язык и математику чел.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'[1]Page 1'!$B$5:$B$11</c:f>
              <c:strCache>
                <c:ptCount val="7"/>
                <c:pt idx="0">
                  <c:v>Баевский район</c:v>
                </c:pt>
                <c:pt idx="1">
                  <c:v>МБОУ "Баевская СОШ"</c:v>
                </c:pt>
                <c:pt idx="2">
                  <c:v>МКОУ "Верх-Пайвинская СОШ"</c:v>
                </c:pt>
                <c:pt idx="3">
                  <c:v>МКОУ "Верх-Чуманская СОШ"</c:v>
                </c:pt>
                <c:pt idx="4">
                  <c:v>МБОУ "Нижнечуманская СОШ"</c:v>
                </c:pt>
                <c:pt idx="5">
                  <c:v>МКОУ "Плотавская СОШ"</c:v>
                </c:pt>
                <c:pt idx="6">
                  <c:v>МКОУ "Ситниковская СОШ"</c:v>
                </c:pt>
              </c:strCache>
            </c:strRef>
          </c:cat>
          <c:val>
            <c:numRef>
              <c:f>'[1]Page 1'!$N$5:$N$11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80-418F-B167-D1B12E84BE25}"/>
            </c:ext>
          </c:extLst>
        </c:ser>
        <c:ser>
          <c:idx val="1"/>
          <c:order val="1"/>
          <c:tx>
            <c:strRef>
              <c:f>'C:\Users\Saraevi\Desktop\[2.xml]Page 1'!$O$3:$O$4</c:f>
              <c:strCache>
                <c:ptCount val="1"/>
                <c:pt idx="0">
                  <c:v>Не сдавали русский язык и математику %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'[1]Page 1'!$B$5:$B$11</c:f>
              <c:strCache>
                <c:ptCount val="7"/>
                <c:pt idx="0">
                  <c:v>Баевский район</c:v>
                </c:pt>
                <c:pt idx="1">
                  <c:v>МБОУ "Баевская СОШ"</c:v>
                </c:pt>
                <c:pt idx="2">
                  <c:v>МКОУ "Верх-Пайвинская СОШ"</c:v>
                </c:pt>
                <c:pt idx="3">
                  <c:v>МКОУ "Верх-Чуманская СОШ"</c:v>
                </c:pt>
                <c:pt idx="4">
                  <c:v>МБОУ "Нижнечуманская СОШ"</c:v>
                </c:pt>
                <c:pt idx="5">
                  <c:v>МКОУ "Плотавская СОШ"</c:v>
                </c:pt>
                <c:pt idx="6">
                  <c:v>МКОУ "Ситниковская СОШ"</c:v>
                </c:pt>
              </c:strCache>
            </c:strRef>
          </c:cat>
          <c:val>
            <c:numRef>
              <c:f>'[1]Page 1'!$O$5:$O$11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80-418F-B167-D1B12E84B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88702032"/>
        <c:axId val="1788708688"/>
      </c:barChart>
      <c:catAx>
        <c:axId val="178870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8708688"/>
        <c:crosses val="autoZero"/>
        <c:auto val="1"/>
        <c:lblAlgn val="ctr"/>
        <c:lblOffset val="100"/>
        <c:noMultiLvlLbl val="0"/>
      </c:catAx>
      <c:valAx>
        <c:axId val="1788708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8702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Кол-во участников</c:v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'[2]Page 1'!$B$12:$B$16</c:f>
              <c:strCache>
                <c:ptCount val="5"/>
                <c:pt idx="0">
                  <c:v>Математика профильная</c:v>
                </c:pt>
                <c:pt idx="1">
                  <c:v>МБОУ "Баевская СОШ"</c:v>
                </c:pt>
                <c:pt idx="2">
                  <c:v>МКОУ "Верх-Чуманская СОШ"</c:v>
                </c:pt>
                <c:pt idx="3">
                  <c:v>МБОУ "Нижнечуманская СОШ"</c:v>
                </c:pt>
                <c:pt idx="4">
                  <c:v>МКОУ "Ситниковская СОШ"</c:v>
                </c:pt>
              </c:strCache>
            </c:strRef>
          </c:cat>
          <c:val>
            <c:numRef>
              <c:f>'[2]Page 1'!$C$12:$C$16</c:f>
              <c:numCache>
                <c:formatCode>General</c:formatCode>
                <c:ptCount val="5"/>
                <c:pt idx="0">
                  <c:v>21</c:v>
                </c:pt>
                <c:pt idx="1">
                  <c:v>10</c:v>
                </c:pt>
                <c:pt idx="2">
                  <c:v>3</c:v>
                </c:pt>
                <c:pt idx="3">
                  <c:v>3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8F-4FD1-BD4C-95A7152ED190}"/>
            </c:ext>
          </c:extLst>
        </c:ser>
        <c:ser>
          <c:idx val="1"/>
          <c:order val="1"/>
          <c:tx>
            <c:v>Средний % выполнения работы</c:v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'[2]Page 1'!$B$12:$B$16</c:f>
              <c:strCache>
                <c:ptCount val="5"/>
                <c:pt idx="0">
                  <c:v>Математика профильная</c:v>
                </c:pt>
                <c:pt idx="1">
                  <c:v>МБОУ "Баевская СОШ"</c:v>
                </c:pt>
                <c:pt idx="2">
                  <c:v>МКОУ "Верх-Чуманская СОШ"</c:v>
                </c:pt>
                <c:pt idx="3">
                  <c:v>МБОУ "Нижнечуманская СОШ"</c:v>
                </c:pt>
                <c:pt idx="4">
                  <c:v>МКОУ "Ситниковская СОШ"</c:v>
                </c:pt>
              </c:strCache>
            </c:strRef>
          </c:cat>
          <c:val>
            <c:numRef>
              <c:f>'[2]Page 1'!$D$12:$D$16</c:f>
              <c:numCache>
                <c:formatCode>General</c:formatCode>
                <c:ptCount val="5"/>
                <c:pt idx="0">
                  <c:v>33.18</c:v>
                </c:pt>
                <c:pt idx="1">
                  <c:v>37.5</c:v>
                </c:pt>
                <c:pt idx="2">
                  <c:v>29.17</c:v>
                </c:pt>
                <c:pt idx="3">
                  <c:v>25</c:v>
                </c:pt>
                <c:pt idx="4">
                  <c:v>31.88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8F-4FD1-BD4C-95A7152ED1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5"/>
        <c:overlap val="-40"/>
        <c:axId val="1674772624"/>
        <c:axId val="1674773040"/>
      </c:barChart>
      <c:catAx>
        <c:axId val="167477262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74773040"/>
        <c:crosses val="autoZero"/>
        <c:auto val="1"/>
        <c:lblAlgn val="ctr"/>
        <c:lblOffset val="100"/>
        <c:noMultiLvlLbl val="0"/>
      </c:catAx>
      <c:valAx>
        <c:axId val="167477304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74772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 выполнения заданий</a:t>
            </a:r>
          </a:p>
          <a:p>
            <a:pPr algn="l">
              <a:defRPr/>
            </a:pP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уровням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</a:t>
            </a:r>
          </a:p>
          <a:p>
            <a:pPr algn="l">
              <a:defRPr/>
            </a:pP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defRPr/>
            </a:pPr>
            <a:r>
              <a:rPr lang="ru-RU" sz="1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1-Математика</a:t>
            </a:r>
            <a:r>
              <a:rPr lang="ru-RU" sz="1400" b="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профильная</a:t>
            </a:r>
          </a:p>
          <a:p>
            <a:pPr algn="l">
              <a:defRPr/>
            </a:pPr>
            <a:r>
              <a:rPr lang="ru-RU" sz="1400" b="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2-МБОУ "</a:t>
            </a:r>
            <a:r>
              <a:rPr lang="ru-RU" sz="1400" b="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Баевская</a:t>
            </a:r>
            <a:r>
              <a:rPr lang="ru-RU" sz="1400" b="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</a:p>
          <a:p>
            <a:pPr algn="l">
              <a:defRPr/>
            </a:pPr>
            <a:r>
              <a:rPr lang="ru-RU" sz="1400" b="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3-МКОУ "Верх-</a:t>
            </a:r>
            <a:r>
              <a:rPr lang="ru-RU" sz="1400" b="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Чуманская</a:t>
            </a:r>
            <a:r>
              <a:rPr lang="ru-RU" sz="1400" b="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</a:p>
          <a:p>
            <a:pPr algn="l">
              <a:defRPr/>
            </a:pPr>
            <a:r>
              <a:rPr lang="ru-RU" sz="1400" b="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4-МБОУ "</a:t>
            </a:r>
            <a:r>
              <a:rPr lang="ru-RU" sz="1400" b="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Нижнечуманская</a:t>
            </a:r>
            <a:r>
              <a:rPr lang="ru-RU" sz="1400" b="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</a:p>
          <a:p>
            <a:pPr algn="l">
              <a:defRPr/>
            </a:pPr>
            <a:r>
              <a:rPr lang="ru-RU" sz="1400" b="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5-МКОУ "</a:t>
            </a:r>
            <a:r>
              <a:rPr lang="ru-RU" sz="1400" b="0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Ситниковская</a:t>
            </a:r>
            <a:r>
              <a:rPr lang="ru-RU" sz="1400" b="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СОШ"</a:t>
            </a:r>
            <a:endParaRPr lang="ru-RU" sz="1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2.4513779527559058E-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9.692825896762905E-2"/>
          <c:y val="0.45706036745406831"/>
          <c:w val="0.85862729658792647"/>
          <c:h val="0.45463692038495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'C:\Users\Saraevi\AppData\Local\Temp\Rar$DIa3212.47300\[4030-03-0000-00--ЕГЭ-19-выполнение_заданий_по_типам_и_уровням_сложности_в_МОУО.xls]Page 1'!$H$4</c:f>
              <c:strCache>
                <c:ptCount val="1"/>
                <c:pt idx="0">
                  <c:v>базовый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'[2]Page 1'!$H$12:$H$16</c:f>
              <c:numCache>
                <c:formatCode>General</c:formatCode>
                <c:ptCount val="5"/>
                <c:pt idx="0">
                  <c:v>80.95</c:v>
                </c:pt>
                <c:pt idx="1">
                  <c:v>83.75</c:v>
                </c:pt>
                <c:pt idx="2">
                  <c:v>75</c:v>
                </c:pt>
                <c:pt idx="3">
                  <c:v>83.33</c:v>
                </c:pt>
                <c:pt idx="4">
                  <c:v>77.5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DE-441A-9FBB-2332124F1BBD}"/>
            </c:ext>
          </c:extLst>
        </c:ser>
        <c:ser>
          <c:idx val="1"/>
          <c:order val="1"/>
          <c:tx>
            <c:strRef>
              <c:f>'C:\Users\Saraevi\AppData\Local\Temp\Rar$DIa3212.47300\[4030-03-0000-00--ЕГЭ-19-выполнение_заданий_по_типам_и_уровням_сложности_в_МОУО.xls]Page 1'!$I$4</c:f>
              <c:strCache>
                <c:ptCount val="1"/>
                <c:pt idx="0">
                  <c:v>повышенный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'[2]Page 1'!$I$12:$I$16</c:f>
              <c:numCache>
                <c:formatCode>General</c:formatCode>
                <c:ptCount val="5"/>
                <c:pt idx="0">
                  <c:v>25.3</c:v>
                </c:pt>
                <c:pt idx="1">
                  <c:v>31.88</c:v>
                </c:pt>
                <c:pt idx="2">
                  <c:v>20.83</c:v>
                </c:pt>
                <c:pt idx="3">
                  <c:v>8.33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DE-441A-9FBB-2332124F1BBD}"/>
            </c:ext>
          </c:extLst>
        </c:ser>
        <c:ser>
          <c:idx val="2"/>
          <c:order val="2"/>
          <c:tx>
            <c:strRef>
              <c:f>'C:\Users\Saraevi\AppData\Local\Temp\Rar$DIa3212.47300\[4030-03-0000-00--ЕГЭ-19-выполнение_заданий_по_типам_и_уровням_сложности_в_МОУО.xls]Page 1'!$J$4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'[2]Page 1'!$J$12:$J$16</c:f>
              <c:numCache>
                <c:formatCode>General</c:formatCode>
                <c:ptCount val="5"/>
                <c:pt idx="0">
                  <c:v>1.19</c:v>
                </c:pt>
                <c:pt idx="1">
                  <c:v>2.5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2DE-441A-9FBB-2332124F1B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28206688"/>
        <c:axId val="1928207104"/>
      </c:barChart>
      <c:catAx>
        <c:axId val="1928206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28207104"/>
        <c:crosses val="autoZero"/>
        <c:auto val="1"/>
        <c:lblAlgn val="ctr"/>
        <c:lblOffset val="100"/>
        <c:noMultiLvlLbl val="0"/>
      </c:catAx>
      <c:valAx>
        <c:axId val="1928207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28206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9750896762904639"/>
          <c:y val="0.33391149023038785"/>
          <c:w val="0.4883153980752406"/>
          <c:h val="7.81255468066491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64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56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205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523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743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148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998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290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1175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6939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170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8473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229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5765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2204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7711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6901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3828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728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4409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393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578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833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642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1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065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74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71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96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2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/>
              <a:t>Статистика ГИА 2019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7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3469966"/>
              </p:ext>
            </p:extLst>
          </p:nvPr>
        </p:nvGraphicFramePr>
        <p:xfrm>
          <a:off x="972457" y="452717"/>
          <a:ext cx="9077396" cy="5991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042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9940" y="1599346"/>
            <a:ext cx="9404723" cy="1400530"/>
          </a:xfrm>
        </p:spPr>
        <p:txBody>
          <a:bodyPr/>
          <a:lstStyle/>
          <a:p>
            <a:r>
              <a:rPr lang="ru-RU" dirty="0"/>
              <a:t>Выполнение заданий КИМ ЕГЭ-2019 разного типа и уровня сложности в общеобразовательных организациях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3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712662"/>
              </p:ext>
            </p:extLst>
          </p:nvPr>
        </p:nvGraphicFramePr>
        <p:xfrm>
          <a:off x="2024434" y="203200"/>
          <a:ext cx="8026400" cy="65148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4553">
                  <a:extLst>
                    <a:ext uri="{9D8B030D-6E8A-4147-A177-3AD203B41FA5}">
                      <a16:colId xmlns:a16="http://schemas.microsoft.com/office/drawing/2014/main" val="4023250211"/>
                    </a:ext>
                  </a:extLst>
                </a:gridCol>
                <a:gridCol w="2184375">
                  <a:extLst>
                    <a:ext uri="{9D8B030D-6E8A-4147-A177-3AD203B41FA5}">
                      <a16:colId xmlns:a16="http://schemas.microsoft.com/office/drawing/2014/main" val="2061111319"/>
                    </a:ext>
                  </a:extLst>
                </a:gridCol>
                <a:gridCol w="2184375">
                  <a:extLst>
                    <a:ext uri="{9D8B030D-6E8A-4147-A177-3AD203B41FA5}">
                      <a16:colId xmlns:a16="http://schemas.microsoft.com/office/drawing/2014/main" val="3422037265"/>
                    </a:ext>
                  </a:extLst>
                </a:gridCol>
                <a:gridCol w="1483097">
                  <a:extLst>
                    <a:ext uri="{9D8B030D-6E8A-4147-A177-3AD203B41FA5}">
                      <a16:colId xmlns:a16="http://schemas.microsoft.com/office/drawing/2014/main" val="475105224"/>
                    </a:ext>
                  </a:extLst>
                </a:gridCol>
              </a:tblGrid>
              <a:tr h="495027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Предмет/ОО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Процент выполнения заданий по частям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426778"/>
                  </a:ext>
                </a:extLst>
              </a:tr>
              <a:tr h="4952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крат.отв.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разв.отв.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устно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4550634"/>
                  </a:ext>
                </a:extLst>
              </a:tr>
              <a:tr h="10032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Математика профильная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78,97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5,71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0,00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5692385"/>
                  </a:ext>
                </a:extLst>
              </a:tr>
              <a:tr h="10032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МБОУ "Баевская СОШ"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85,83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8,50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0,00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3909239"/>
                  </a:ext>
                </a:extLst>
              </a:tr>
              <a:tr h="125740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МКОУ "Верх-Чуманская СОШ"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77,78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0,00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0,00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5609273"/>
                  </a:ext>
                </a:extLst>
              </a:tr>
              <a:tr h="125740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МБОУ "Нижнечуманская СОШ"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66,67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0,00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0,00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4086936"/>
                  </a:ext>
                </a:extLst>
              </a:tr>
              <a:tr h="10032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МКОУ "Ситниковская СОШ"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73,33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7,00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0,00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65124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070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1754263"/>
              </p:ext>
            </p:extLst>
          </p:nvPr>
        </p:nvGraphicFramePr>
        <p:xfrm>
          <a:off x="522515" y="333828"/>
          <a:ext cx="9527338" cy="6037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239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5592472"/>
              </p:ext>
            </p:extLst>
          </p:nvPr>
        </p:nvGraphicFramePr>
        <p:xfrm>
          <a:off x="769256" y="583346"/>
          <a:ext cx="9390743" cy="5795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931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1308565"/>
              </p:ext>
            </p:extLst>
          </p:nvPr>
        </p:nvGraphicFramePr>
        <p:xfrm>
          <a:off x="783772" y="452718"/>
          <a:ext cx="9376228" cy="5948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12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2793894"/>
              </p:ext>
            </p:extLst>
          </p:nvPr>
        </p:nvGraphicFramePr>
        <p:xfrm>
          <a:off x="646111" y="624114"/>
          <a:ext cx="9403742" cy="5624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439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9153124"/>
              </p:ext>
            </p:extLst>
          </p:nvPr>
        </p:nvGraphicFramePr>
        <p:xfrm>
          <a:off x="646110" y="452717"/>
          <a:ext cx="9528403" cy="5991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280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2770610"/>
              </p:ext>
            </p:extLst>
          </p:nvPr>
        </p:nvGraphicFramePr>
        <p:xfrm>
          <a:off x="646111" y="580571"/>
          <a:ext cx="9403742" cy="5863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117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085046"/>
              </p:ext>
            </p:extLst>
          </p:nvPr>
        </p:nvGraphicFramePr>
        <p:xfrm>
          <a:off x="464457" y="174173"/>
          <a:ext cx="9586377" cy="66394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7365">
                  <a:extLst>
                    <a:ext uri="{9D8B030D-6E8A-4147-A177-3AD203B41FA5}">
                      <a16:colId xmlns:a16="http://schemas.microsoft.com/office/drawing/2014/main" val="2223662129"/>
                    </a:ext>
                  </a:extLst>
                </a:gridCol>
                <a:gridCol w="1215276">
                  <a:extLst>
                    <a:ext uri="{9D8B030D-6E8A-4147-A177-3AD203B41FA5}">
                      <a16:colId xmlns:a16="http://schemas.microsoft.com/office/drawing/2014/main" val="2689581413"/>
                    </a:ext>
                  </a:extLst>
                </a:gridCol>
                <a:gridCol w="824876">
                  <a:extLst>
                    <a:ext uri="{9D8B030D-6E8A-4147-A177-3AD203B41FA5}">
                      <a16:colId xmlns:a16="http://schemas.microsoft.com/office/drawing/2014/main" val="1249261704"/>
                    </a:ext>
                  </a:extLst>
                </a:gridCol>
                <a:gridCol w="1215276">
                  <a:extLst>
                    <a:ext uri="{9D8B030D-6E8A-4147-A177-3AD203B41FA5}">
                      <a16:colId xmlns:a16="http://schemas.microsoft.com/office/drawing/2014/main" val="823497424"/>
                    </a:ext>
                  </a:extLst>
                </a:gridCol>
                <a:gridCol w="743018">
                  <a:extLst>
                    <a:ext uri="{9D8B030D-6E8A-4147-A177-3AD203B41FA5}">
                      <a16:colId xmlns:a16="http://schemas.microsoft.com/office/drawing/2014/main" val="385298436"/>
                    </a:ext>
                  </a:extLst>
                </a:gridCol>
                <a:gridCol w="764607">
                  <a:extLst>
                    <a:ext uri="{9D8B030D-6E8A-4147-A177-3AD203B41FA5}">
                      <a16:colId xmlns:a16="http://schemas.microsoft.com/office/drawing/2014/main" val="3600058151"/>
                    </a:ext>
                  </a:extLst>
                </a:gridCol>
                <a:gridCol w="764607">
                  <a:extLst>
                    <a:ext uri="{9D8B030D-6E8A-4147-A177-3AD203B41FA5}">
                      <a16:colId xmlns:a16="http://schemas.microsoft.com/office/drawing/2014/main" val="3231670507"/>
                    </a:ext>
                  </a:extLst>
                </a:gridCol>
                <a:gridCol w="764607">
                  <a:extLst>
                    <a:ext uri="{9D8B030D-6E8A-4147-A177-3AD203B41FA5}">
                      <a16:colId xmlns:a16="http://schemas.microsoft.com/office/drawing/2014/main" val="1249896372"/>
                    </a:ext>
                  </a:extLst>
                </a:gridCol>
                <a:gridCol w="764607">
                  <a:extLst>
                    <a:ext uri="{9D8B030D-6E8A-4147-A177-3AD203B41FA5}">
                      <a16:colId xmlns:a16="http://schemas.microsoft.com/office/drawing/2014/main" val="253593422"/>
                    </a:ext>
                  </a:extLst>
                </a:gridCol>
                <a:gridCol w="841069">
                  <a:extLst>
                    <a:ext uri="{9D8B030D-6E8A-4147-A177-3AD203B41FA5}">
                      <a16:colId xmlns:a16="http://schemas.microsoft.com/office/drawing/2014/main" val="466220542"/>
                    </a:ext>
                  </a:extLst>
                </a:gridCol>
                <a:gridCol w="841069">
                  <a:extLst>
                    <a:ext uri="{9D8B030D-6E8A-4147-A177-3AD203B41FA5}">
                      <a16:colId xmlns:a16="http://schemas.microsoft.com/office/drawing/2014/main" val="2882281095"/>
                    </a:ext>
                  </a:extLst>
                </a:gridCol>
              </a:tblGrid>
              <a:tr h="596230">
                <a:tc gridSpan="10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Результаты выполнения заданий КИМ ЕГЭ-2019. 02 - Математика профильная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3294310617"/>
                  </a:ext>
                </a:extLst>
              </a:tr>
              <a:tr h="457744">
                <a:tc gridSpan="10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003 - </a:t>
                      </a:r>
                      <a:r>
                        <a:rPr lang="ru-RU" sz="1400" dirty="0" err="1">
                          <a:effectLst/>
                        </a:rPr>
                        <a:t>Баевский</a:t>
                      </a:r>
                      <a:r>
                        <a:rPr lang="ru-RU" sz="1400" dirty="0">
                          <a:effectLst/>
                        </a:rPr>
                        <a:t> район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3505828640"/>
                  </a:ext>
                </a:extLst>
              </a:tr>
              <a:tr h="457744">
                <a:tc gridSpan="10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Количество участников экзамена - 21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854513302"/>
                  </a:ext>
                </a:extLst>
              </a:tr>
              <a:tr h="240010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Задания с кратким ответом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3042058887"/>
                  </a:ext>
                </a:extLst>
              </a:tr>
              <a:tr h="24001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Уровень сложности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Макс. балл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за задание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 выполнения задания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 приступал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 баллов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балл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904304715"/>
                  </a:ext>
                </a:extLst>
              </a:tr>
              <a:tr h="8289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кол-во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кол-во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кол-во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741948964"/>
                  </a:ext>
                </a:extLst>
              </a:tr>
              <a:tr h="240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90,48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9,52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90,48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2200080821"/>
                  </a:ext>
                </a:extLst>
              </a:tr>
              <a:tr h="240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2898357124"/>
                  </a:ext>
                </a:extLst>
              </a:tr>
              <a:tr h="240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2909703080"/>
                  </a:ext>
                </a:extLst>
              </a:tr>
              <a:tr h="240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95,24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4,76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95,24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3131886110"/>
                  </a:ext>
                </a:extLst>
              </a:tr>
              <a:tr h="240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3563724850"/>
                  </a:ext>
                </a:extLst>
              </a:tr>
              <a:tr h="240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80,95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19,05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80,95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3273374731"/>
                  </a:ext>
                </a:extLst>
              </a:tr>
              <a:tr h="240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28,57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71,43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28,57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314215643"/>
                  </a:ext>
                </a:extLst>
              </a:tr>
              <a:tr h="240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52,38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47,62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52,38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419926247"/>
                  </a:ext>
                </a:extLst>
              </a:tr>
              <a:tr h="4259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повышенный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76,19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4,76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19,05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76,19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2170347643"/>
                  </a:ext>
                </a:extLst>
              </a:tr>
              <a:tr h="4259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повышенный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90,48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9,52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90,48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1735603291"/>
                  </a:ext>
                </a:extLst>
              </a:tr>
              <a:tr h="4259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повышенный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61,9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4,76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33,33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61,90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2383607513"/>
                  </a:ext>
                </a:extLst>
              </a:tr>
              <a:tr h="4259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повышенный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71,43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28,57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71,43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48" marR="60848" marT="0" marB="0" anchor="b"/>
                </a:tc>
                <a:extLst>
                  <a:ext uri="{0D108BD9-81ED-4DB2-BD59-A6C34878D82A}">
                    <a16:rowId xmlns:a16="http://schemas.microsoft.com/office/drawing/2014/main" val="3708787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77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197" y="1671918"/>
            <a:ext cx="9404723" cy="1400530"/>
          </a:xfrm>
        </p:spPr>
        <p:txBody>
          <a:bodyPr/>
          <a:lstStyle/>
          <a:p>
            <a:r>
              <a:rPr lang="ru-RU" dirty="0"/>
              <a:t>Итоги государственной итоговой аттестации 2019 в общеобразовательных организациях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264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322300"/>
              </p:ext>
            </p:extLst>
          </p:nvPr>
        </p:nvGraphicFramePr>
        <p:xfrm>
          <a:off x="1103313" y="452718"/>
          <a:ext cx="10783886" cy="60848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0431">
                  <a:extLst>
                    <a:ext uri="{9D8B030D-6E8A-4147-A177-3AD203B41FA5}">
                      <a16:colId xmlns:a16="http://schemas.microsoft.com/office/drawing/2014/main" val="3928575581"/>
                    </a:ext>
                  </a:extLst>
                </a:gridCol>
                <a:gridCol w="932836">
                  <a:extLst>
                    <a:ext uri="{9D8B030D-6E8A-4147-A177-3AD203B41FA5}">
                      <a16:colId xmlns:a16="http://schemas.microsoft.com/office/drawing/2014/main" val="3523405801"/>
                    </a:ext>
                  </a:extLst>
                </a:gridCol>
                <a:gridCol w="633169">
                  <a:extLst>
                    <a:ext uri="{9D8B030D-6E8A-4147-A177-3AD203B41FA5}">
                      <a16:colId xmlns:a16="http://schemas.microsoft.com/office/drawing/2014/main" val="1512857395"/>
                    </a:ext>
                  </a:extLst>
                </a:gridCol>
                <a:gridCol w="932836">
                  <a:extLst>
                    <a:ext uri="{9D8B030D-6E8A-4147-A177-3AD203B41FA5}">
                      <a16:colId xmlns:a16="http://schemas.microsoft.com/office/drawing/2014/main" val="4094504748"/>
                    </a:ext>
                  </a:extLst>
                </a:gridCol>
                <a:gridCol w="570335">
                  <a:extLst>
                    <a:ext uri="{9D8B030D-6E8A-4147-A177-3AD203B41FA5}">
                      <a16:colId xmlns:a16="http://schemas.microsoft.com/office/drawing/2014/main" val="1861358832"/>
                    </a:ext>
                  </a:extLst>
                </a:gridCol>
                <a:gridCol w="586906">
                  <a:extLst>
                    <a:ext uri="{9D8B030D-6E8A-4147-A177-3AD203B41FA5}">
                      <a16:colId xmlns:a16="http://schemas.microsoft.com/office/drawing/2014/main" val="1305859860"/>
                    </a:ext>
                  </a:extLst>
                </a:gridCol>
                <a:gridCol w="586906">
                  <a:extLst>
                    <a:ext uri="{9D8B030D-6E8A-4147-A177-3AD203B41FA5}">
                      <a16:colId xmlns:a16="http://schemas.microsoft.com/office/drawing/2014/main" val="4074785807"/>
                    </a:ext>
                  </a:extLst>
                </a:gridCol>
                <a:gridCol w="586906">
                  <a:extLst>
                    <a:ext uri="{9D8B030D-6E8A-4147-A177-3AD203B41FA5}">
                      <a16:colId xmlns:a16="http://schemas.microsoft.com/office/drawing/2014/main" val="337365160"/>
                    </a:ext>
                  </a:extLst>
                </a:gridCol>
                <a:gridCol w="586906">
                  <a:extLst>
                    <a:ext uri="{9D8B030D-6E8A-4147-A177-3AD203B41FA5}">
                      <a16:colId xmlns:a16="http://schemas.microsoft.com/office/drawing/2014/main" val="639304789"/>
                    </a:ext>
                  </a:extLst>
                </a:gridCol>
                <a:gridCol w="645597">
                  <a:extLst>
                    <a:ext uri="{9D8B030D-6E8A-4147-A177-3AD203B41FA5}">
                      <a16:colId xmlns:a16="http://schemas.microsoft.com/office/drawing/2014/main" val="442371575"/>
                    </a:ext>
                  </a:extLst>
                </a:gridCol>
                <a:gridCol w="645597">
                  <a:extLst>
                    <a:ext uri="{9D8B030D-6E8A-4147-A177-3AD203B41FA5}">
                      <a16:colId xmlns:a16="http://schemas.microsoft.com/office/drawing/2014/main" val="1888073397"/>
                    </a:ext>
                  </a:extLst>
                </a:gridCol>
                <a:gridCol w="684954">
                  <a:extLst>
                    <a:ext uri="{9D8B030D-6E8A-4147-A177-3AD203B41FA5}">
                      <a16:colId xmlns:a16="http://schemas.microsoft.com/office/drawing/2014/main" val="3987968275"/>
                    </a:ext>
                  </a:extLst>
                </a:gridCol>
                <a:gridCol w="684954">
                  <a:extLst>
                    <a:ext uri="{9D8B030D-6E8A-4147-A177-3AD203B41FA5}">
                      <a16:colId xmlns:a16="http://schemas.microsoft.com/office/drawing/2014/main" val="1486676458"/>
                    </a:ext>
                  </a:extLst>
                </a:gridCol>
                <a:gridCol w="684263">
                  <a:extLst>
                    <a:ext uri="{9D8B030D-6E8A-4147-A177-3AD203B41FA5}">
                      <a16:colId xmlns:a16="http://schemas.microsoft.com/office/drawing/2014/main" val="2768591183"/>
                    </a:ext>
                  </a:extLst>
                </a:gridCol>
                <a:gridCol w="685645">
                  <a:extLst>
                    <a:ext uri="{9D8B030D-6E8A-4147-A177-3AD203B41FA5}">
                      <a16:colId xmlns:a16="http://schemas.microsoft.com/office/drawing/2014/main" val="2024178459"/>
                    </a:ext>
                  </a:extLst>
                </a:gridCol>
                <a:gridCol w="685645">
                  <a:extLst>
                    <a:ext uri="{9D8B030D-6E8A-4147-A177-3AD203B41FA5}">
                      <a16:colId xmlns:a16="http://schemas.microsoft.com/office/drawing/2014/main" val="646313940"/>
                    </a:ext>
                  </a:extLst>
                </a:gridCol>
              </a:tblGrid>
              <a:tr h="435072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Задания с развернутым ответом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b"/>
                </a:tc>
                <a:extLst>
                  <a:ext uri="{0D108BD9-81ED-4DB2-BD59-A6C34878D82A}">
                    <a16:rowId xmlns:a16="http://schemas.microsoft.com/office/drawing/2014/main" val="554741873"/>
                  </a:ext>
                </a:extLst>
              </a:tr>
              <a:tr h="23888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Задание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Уровень сложности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Макс. балл</a:t>
                      </a:r>
                      <a:br>
                        <a:rPr lang="ru-RU" sz="1600">
                          <a:effectLst/>
                        </a:rPr>
                      </a:br>
                      <a:r>
                        <a:rPr lang="ru-RU" sz="1600">
                          <a:effectLst/>
                        </a:rPr>
                        <a:t>за задание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 выполнения задания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Не приступал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 баллов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 балл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354593"/>
                  </a:ext>
                </a:extLst>
              </a:tr>
              <a:tr h="8663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кол-во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кол-во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кол-во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кол-во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кол-во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кол-во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extLst>
                  <a:ext uri="{0D108BD9-81ED-4DB2-BD59-A6C34878D82A}">
                    <a16:rowId xmlns:a16="http://schemas.microsoft.com/office/drawing/2014/main" val="1475451622"/>
                  </a:ext>
                </a:extLst>
              </a:tr>
              <a:tr h="447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повышенный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38,1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19,05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42,86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38,10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extLst>
                  <a:ext uri="{0D108BD9-81ED-4DB2-BD59-A6C34878D82A}">
                    <a16:rowId xmlns:a16="http://schemas.microsoft.com/office/drawing/2014/main" val="337148948"/>
                  </a:ext>
                </a:extLst>
              </a:tr>
              <a:tr h="447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повышенный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71,43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28,57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extLst>
                  <a:ext uri="{0D108BD9-81ED-4DB2-BD59-A6C34878D82A}">
                    <a16:rowId xmlns:a16="http://schemas.microsoft.com/office/drawing/2014/main" val="2172820239"/>
                  </a:ext>
                </a:extLst>
              </a:tr>
              <a:tr h="447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повышенный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23,81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76,19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extLst>
                  <a:ext uri="{0D108BD9-81ED-4DB2-BD59-A6C34878D82A}">
                    <a16:rowId xmlns:a16="http://schemas.microsoft.com/office/drawing/2014/main" val="1278837573"/>
                  </a:ext>
                </a:extLst>
              </a:tr>
              <a:tr h="447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повышенный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66,67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33,33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extLst>
                  <a:ext uri="{0D108BD9-81ED-4DB2-BD59-A6C34878D82A}">
                    <a16:rowId xmlns:a16="http://schemas.microsoft.com/office/drawing/2014/main" val="3502128867"/>
                  </a:ext>
                </a:extLst>
              </a:tr>
              <a:tr h="447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повышенный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9,52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52,38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33,33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4,76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4,76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4,76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extLst>
                  <a:ext uri="{0D108BD9-81ED-4DB2-BD59-A6C34878D82A}">
                    <a16:rowId xmlns:a16="http://schemas.microsoft.com/office/drawing/2014/main" val="836014065"/>
                  </a:ext>
                </a:extLst>
              </a:tr>
              <a:tr h="2388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высокий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52,38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47,62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extLst>
                  <a:ext uri="{0D108BD9-81ED-4DB2-BD59-A6C34878D82A}">
                    <a16:rowId xmlns:a16="http://schemas.microsoft.com/office/drawing/2014/main" val="1109959169"/>
                  </a:ext>
                </a:extLst>
              </a:tr>
              <a:tr h="2388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высокий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2,38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47,62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42,86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9,52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70" marR="61870" marT="0" marB="0" anchor="ctr"/>
                </a:tc>
                <a:extLst>
                  <a:ext uri="{0D108BD9-81ED-4DB2-BD59-A6C34878D82A}">
                    <a16:rowId xmlns:a16="http://schemas.microsoft.com/office/drawing/2014/main" val="73463015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03313" y="2644294"/>
            <a:ext cx="14694866" cy="69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5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2731710"/>
              </p:ext>
            </p:extLst>
          </p:nvPr>
        </p:nvGraphicFramePr>
        <p:xfrm>
          <a:off x="217716" y="-399552"/>
          <a:ext cx="9231083" cy="72712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7749">
                  <a:extLst>
                    <a:ext uri="{9D8B030D-6E8A-4147-A177-3AD203B41FA5}">
                      <a16:colId xmlns:a16="http://schemas.microsoft.com/office/drawing/2014/main" val="1788779085"/>
                    </a:ext>
                  </a:extLst>
                </a:gridCol>
                <a:gridCol w="1149624">
                  <a:extLst>
                    <a:ext uri="{9D8B030D-6E8A-4147-A177-3AD203B41FA5}">
                      <a16:colId xmlns:a16="http://schemas.microsoft.com/office/drawing/2014/main" val="581993454"/>
                    </a:ext>
                  </a:extLst>
                </a:gridCol>
                <a:gridCol w="893395">
                  <a:extLst>
                    <a:ext uri="{9D8B030D-6E8A-4147-A177-3AD203B41FA5}">
                      <a16:colId xmlns:a16="http://schemas.microsoft.com/office/drawing/2014/main" val="469456679"/>
                    </a:ext>
                  </a:extLst>
                </a:gridCol>
                <a:gridCol w="1316222">
                  <a:extLst>
                    <a:ext uri="{9D8B030D-6E8A-4147-A177-3AD203B41FA5}">
                      <a16:colId xmlns:a16="http://schemas.microsoft.com/office/drawing/2014/main" val="546858494"/>
                    </a:ext>
                  </a:extLst>
                </a:gridCol>
                <a:gridCol w="832989">
                  <a:extLst>
                    <a:ext uri="{9D8B030D-6E8A-4147-A177-3AD203B41FA5}">
                      <a16:colId xmlns:a16="http://schemas.microsoft.com/office/drawing/2014/main" val="924837710"/>
                    </a:ext>
                  </a:extLst>
                </a:gridCol>
                <a:gridCol w="804736">
                  <a:extLst>
                    <a:ext uri="{9D8B030D-6E8A-4147-A177-3AD203B41FA5}">
                      <a16:colId xmlns:a16="http://schemas.microsoft.com/office/drawing/2014/main" val="3548188191"/>
                    </a:ext>
                  </a:extLst>
                </a:gridCol>
                <a:gridCol w="829092">
                  <a:extLst>
                    <a:ext uri="{9D8B030D-6E8A-4147-A177-3AD203B41FA5}">
                      <a16:colId xmlns:a16="http://schemas.microsoft.com/office/drawing/2014/main" val="1413353110"/>
                    </a:ext>
                  </a:extLst>
                </a:gridCol>
                <a:gridCol w="829092">
                  <a:extLst>
                    <a:ext uri="{9D8B030D-6E8A-4147-A177-3AD203B41FA5}">
                      <a16:colId xmlns:a16="http://schemas.microsoft.com/office/drawing/2014/main" val="1005864936"/>
                    </a:ext>
                  </a:extLst>
                </a:gridCol>
                <a:gridCol w="829092">
                  <a:extLst>
                    <a:ext uri="{9D8B030D-6E8A-4147-A177-3AD203B41FA5}">
                      <a16:colId xmlns:a16="http://schemas.microsoft.com/office/drawing/2014/main" val="1591238008"/>
                    </a:ext>
                  </a:extLst>
                </a:gridCol>
                <a:gridCol w="829092">
                  <a:extLst>
                    <a:ext uri="{9D8B030D-6E8A-4147-A177-3AD203B41FA5}">
                      <a16:colId xmlns:a16="http://schemas.microsoft.com/office/drawing/2014/main" val="2374877969"/>
                    </a:ext>
                  </a:extLst>
                </a:gridCol>
              </a:tblGrid>
              <a:tr h="651195">
                <a:tc gridSpan="10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Результаты выполнения заданий КИМ ЕГЭ-2019. 22 - Математика базовая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523406"/>
                  </a:ext>
                </a:extLst>
              </a:tr>
              <a:tr h="227254">
                <a:tc gridSpan="10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228590"/>
                  </a:ext>
                </a:extLst>
              </a:tr>
              <a:tr h="227254">
                <a:tc gridSpan="10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Количество участников экзамена - 50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25349"/>
                  </a:ext>
                </a:extLst>
              </a:tr>
              <a:tr h="219810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Задания с кратким ответом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b"/>
                </a:tc>
                <a:extLst>
                  <a:ext uri="{0D108BD9-81ED-4DB2-BD59-A6C34878D82A}">
                    <a16:rowId xmlns:a16="http://schemas.microsoft.com/office/drawing/2014/main" val="3365017358"/>
                  </a:ext>
                </a:extLst>
              </a:tr>
              <a:tr h="25376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Уровень сложности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Макс. балл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за задание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 выполнения задания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 приступал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 баллов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балл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95686"/>
                  </a:ext>
                </a:extLst>
              </a:tr>
              <a:tr h="485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кол-во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кол-во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кол-во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561985904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2008502468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2117910005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69783409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6,00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100666099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3895677234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86,00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3084381788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511613735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612755754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3111811321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74,00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1320992826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94,00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3228473750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3743796295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1399324378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76,00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3643482137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3508224778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1905878152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3999707524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86,00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2496133445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34,00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412193360"/>
                  </a:ext>
                </a:extLst>
              </a:tr>
              <a:tr h="2511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базовый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38,00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50,00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90" marR="46190" marT="0" marB="0" anchor="ctr"/>
                </a:tc>
                <a:extLst>
                  <a:ext uri="{0D108BD9-81ED-4DB2-BD59-A6C34878D82A}">
                    <a16:rowId xmlns:a16="http://schemas.microsoft.com/office/drawing/2014/main" val="110525602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579428" y="5739003"/>
            <a:ext cx="6096000" cy="869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/>
              <a:t>Результаты выполнения </a:t>
            </a:r>
            <a:endParaRPr lang="ru-RU" sz="1600" dirty="0" smtClean="0"/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/>
              <a:t>заданий </a:t>
            </a:r>
            <a:r>
              <a:rPr lang="ru-RU" sz="1600" dirty="0"/>
              <a:t>КИМ ЕГЭ-2019.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/>
              <a:t>Математика </a:t>
            </a:r>
            <a:r>
              <a:rPr lang="ru-RU" sz="1600" dirty="0"/>
              <a:t>базовая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75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327826"/>
              </p:ext>
            </p:extLst>
          </p:nvPr>
        </p:nvGraphicFramePr>
        <p:xfrm>
          <a:off x="-5" y="638634"/>
          <a:ext cx="12192009" cy="6219365"/>
        </p:xfrm>
        <a:graphic>
          <a:graphicData uri="http://schemas.openxmlformats.org/drawingml/2006/table">
            <a:tbl>
              <a:tblPr/>
              <a:tblGrid>
                <a:gridCol w="1054302">
                  <a:extLst>
                    <a:ext uri="{9D8B030D-6E8A-4147-A177-3AD203B41FA5}">
                      <a16:colId xmlns:a16="http://schemas.microsoft.com/office/drawing/2014/main" val="2711565095"/>
                    </a:ext>
                  </a:extLst>
                </a:gridCol>
                <a:gridCol w="2868831">
                  <a:extLst>
                    <a:ext uri="{9D8B030D-6E8A-4147-A177-3AD203B41FA5}">
                      <a16:colId xmlns:a16="http://schemas.microsoft.com/office/drawing/2014/main" val="1836049198"/>
                    </a:ext>
                  </a:extLst>
                </a:gridCol>
                <a:gridCol w="601212">
                  <a:extLst>
                    <a:ext uri="{9D8B030D-6E8A-4147-A177-3AD203B41FA5}">
                      <a16:colId xmlns:a16="http://schemas.microsoft.com/office/drawing/2014/main" val="707211656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2097732946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3022156177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2805036432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3702847383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1859321185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1501508355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2716457628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2650271946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1475931395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4066492369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2984875197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1325349289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2789044063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1283653908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10687808"/>
                    </a:ext>
                  </a:extLst>
                </a:gridCol>
                <a:gridCol w="479229">
                  <a:extLst>
                    <a:ext uri="{9D8B030D-6E8A-4147-A177-3AD203B41FA5}">
                      <a16:colId xmlns:a16="http://schemas.microsoft.com/office/drawing/2014/main" val="2152746060"/>
                    </a:ext>
                  </a:extLst>
                </a:gridCol>
              </a:tblGrid>
              <a:tr h="138390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Код предмета/ОО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Предмет/ОО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Кол-во</a:t>
                      </a:r>
                      <a:b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участников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Средний балл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</a:t>
                      </a:r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редний балл ОО относительно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Результат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лучше,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чем средний по АК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Результат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лучше,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чем средний по МОУО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преодолели минимум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Результат выше</a:t>
                      </a:r>
                      <a:b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 баллов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Результат выше </a:t>
                      </a:r>
                      <a:b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 баллов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Количество 100-балль-</a:t>
                      </a:r>
                      <a:b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ников, чел.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54743"/>
                  </a:ext>
                </a:extLst>
              </a:tr>
              <a:tr h="695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АК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МОУО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АК, %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МОУО, %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141982"/>
                  </a:ext>
                </a:extLst>
              </a:tr>
              <a:tr h="345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Математика профильная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54,15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52,76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52,76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-2,57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42,86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42,86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42,86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294021"/>
                  </a:ext>
                </a:extLst>
              </a:tr>
              <a:tr h="345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307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МБОУ "Баевская СОШ"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54,15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52,76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59,80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10,43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13,34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755880"/>
                  </a:ext>
                </a:extLst>
              </a:tr>
              <a:tr h="345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309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МКОУ "Верх-Чуманская СОШ"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54,15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52,76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46,67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-13,81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-11,54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892084"/>
                  </a:ext>
                </a:extLst>
              </a:tr>
              <a:tr h="345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МБОУ "Нижнечуманская СОШ"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54,15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52,76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38,67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-28,59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-26,71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76843"/>
                  </a:ext>
                </a:extLst>
              </a:tr>
              <a:tr h="345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314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МКОУ "Ситниковская СОШ"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54,15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52,76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50,80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-6,19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-3,71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502740"/>
                  </a:ext>
                </a:extLst>
              </a:tr>
              <a:tr h="345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Математика базовая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-0,25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591410"/>
                  </a:ext>
                </a:extLst>
              </a:tr>
              <a:tr h="345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307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МБОУ "Баевская СОШ"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4,16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3,74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000889"/>
                  </a:ext>
                </a:extLst>
              </a:tr>
              <a:tr h="345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308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МКОУ "Верх-Пайвинская СОШ"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3,38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-15,71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-15,50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510691"/>
                  </a:ext>
                </a:extLst>
              </a:tr>
              <a:tr h="345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309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МКОУ "Верх-Чуманская СОШ"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4,50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12,22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12,50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110953"/>
                  </a:ext>
                </a:extLst>
              </a:tr>
              <a:tr h="345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МБОУ "Нижнечуманская СОШ"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3,60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-10,22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460054"/>
                  </a:ext>
                </a:extLst>
              </a:tr>
              <a:tr h="345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МКОУ "Плотавская СОШ"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4,40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9,73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5170281"/>
                  </a:ext>
                </a:extLst>
              </a:tr>
              <a:tr h="345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314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МКОУ "Ситниковская СОШ"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-0,25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4982" marR="4982" marT="49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83811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167173"/>
              </p:ext>
            </p:extLst>
          </p:nvPr>
        </p:nvGraphicFramePr>
        <p:xfrm>
          <a:off x="3120800" y="143536"/>
          <a:ext cx="8947150" cy="6522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47150">
                  <a:extLst>
                    <a:ext uri="{9D8B030D-6E8A-4147-A177-3AD203B41FA5}">
                      <a16:colId xmlns:a16="http://schemas.microsoft.com/office/drawing/2014/main" val="1330017660"/>
                    </a:ext>
                  </a:extLst>
                </a:gridCol>
              </a:tblGrid>
              <a:tr h="155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Общие результаты ЕГЭ-2019 по </a:t>
                      </a:r>
                      <a:r>
                        <a:rPr lang="ru-RU" sz="2000" dirty="0" smtClean="0">
                          <a:effectLst/>
                        </a:rPr>
                        <a:t>МОУО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Баевский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502" marR="30502" marT="0" marB="0" anchor="ctr"/>
                </a:tc>
                <a:extLst>
                  <a:ext uri="{0D108BD9-81ED-4DB2-BD59-A6C34878D82A}">
                    <a16:rowId xmlns:a16="http://schemas.microsoft.com/office/drawing/2014/main" val="29089513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8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3578187"/>
              </p:ext>
            </p:extLst>
          </p:nvPr>
        </p:nvGraphicFramePr>
        <p:xfrm>
          <a:off x="446385" y="753289"/>
          <a:ext cx="9804174" cy="5394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867">
                  <a:extLst>
                    <a:ext uri="{9D8B030D-6E8A-4147-A177-3AD203B41FA5}">
                      <a16:colId xmlns:a16="http://schemas.microsoft.com/office/drawing/2014/main" val="3152067263"/>
                    </a:ext>
                  </a:extLst>
                </a:gridCol>
                <a:gridCol w="4478144">
                  <a:extLst>
                    <a:ext uri="{9D8B030D-6E8A-4147-A177-3AD203B41FA5}">
                      <a16:colId xmlns:a16="http://schemas.microsoft.com/office/drawing/2014/main" val="2346248297"/>
                    </a:ext>
                  </a:extLst>
                </a:gridCol>
                <a:gridCol w="1355872">
                  <a:extLst>
                    <a:ext uri="{9D8B030D-6E8A-4147-A177-3AD203B41FA5}">
                      <a16:colId xmlns:a16="http://schemas.microsoft.com/office/drawing/2014/main" val="2986879390"/>
                    </a:ext>
                  </a:extLst>
                </a:gridCol>
                <a:gridCol w="173025">
                  <a:extLst>
                    <a:ext uri="{9D8B030D-6E8A-4147-A177-3AD203B41FA5}">
                      <a16:colId xmlns:a16="http://schemas.microsoft.com/office/drawing/2014/main" val="571202808"/>
                    </a:ext>
                  </a:extLst>
                </a:gridCol>
                <a:gridCol w="173025">
                  <a:extLst>
                    <a:ext uri="{9D8B030D-6E8A-4147-A177-3AD203B41FA5}">
                      <a16:colId xmlns:a16="http://schemas.microsoft.com/office/drawing/2014/main" val="1422538085"/>
                    </a:ext>
                  </a:extLst>
                </a:gridCol>
                <a:gridCol w="173025">
                  <a:extLst>
                    <a:ext uri="{9D8B030D-6E8A-4147-A177-3AD203B41FA5}">
                      <a16:colId xmlns:a16="http://schemas.microsoft.com/office/drawing/2014/main" val="1781284784"/>
                    </a:ext>
                  </a:extLst>
                </a:gridCol>
                <a:gridCol w="678508">
                  <a:extLst>
                    <a:ext uri="{9D8B030D-6E8A-4147-A177-3AD203B41FA5}">
                      <a16:colId xmlns:a16="http://schemas.microsoft.com/office/drawing/2014/main" val="1692823259"/>
                    </a:ext>
                  </a:extLst>
                </a:gridCol>
                <a:gridCol w="678508">
                  <a:extLst>
                    <a:ext uri="{9D8B030D-6E8A-4147-A177-3AD203B41FA5}">
                      <a16:colId xmlns:a16="http://schemas.microsoft.com/office/drawing/2014/main" val="1350820506"/>
                    </a:ext>
                  </a:extLst>
                </a:gridCol>
                <a:gridCol w="173025">
                  <a:extLst>
                    <a:ext uri="{9D8B030D-6E8A-4147-A177-3AD203B41FA5}">
                      <a16:colId xmlns:a16="http://schemas.microsoft.com/office/drawing/2014/main" val="506139229"/>
                    </a:ext>
                  </a:extLst>
                </a:gridCol>
                <a:gridCol w="173025">
                  <a:extLst>
                    <a:ext uri="{9D8B030D-6E8A-4147-A177-3AD203B41FA5}">
                      <a16:colId xmlns:a16="http://schemas.microsoft.com/office/drawing/2014/main" val="2883234540"/>
                    </a:ext>
                  </a:extLst>
                </a:gridCol>
                <a:gridCol w="173025">
                  <a:extLst>
                    <a:ext uri="{9D8B030D-6E8A-4147-A177-3AD203B41FA5}">
                      <a16:colId xmlns:a16="http://schemas.microsoft.com/office/drawing/2014/main" val="3808345572"/>
                    </a:ext>
                  </a:extLst>
                </a:gridCol>
                <a:gridCol w="173025">
                  <a:extLst>
                    <a:ext uri="{9D8B030D-6E8A-4147-A177-3AD203B41FA5}">
                      <a16:colId xmlns:a16="http://schemas.microsoft.com/office/drawing/2014/main" val="1658144622"/>
                    </a:ext>
                  </a:extLst>
                </a:gridCol>
                <a:gridCol w="173025">
                  <a:extLst>
                    <a:ext uri="{9D8B030D-6E8A-4147-A177-3AD203B41FA5}">
                      <a16:colId xmlns:a16="http://schemas.microsoft.com/office/drawing/2014/main" val="119265926"/>
                    </a:ext>
                  </a:extLst>
                </a:gridCol>
                <a:gridCol w="173025">
                  <a:extLst>
                    <a:ext uri="{9D8B030D-6E8A-4147-A177-3AD203B41FA5}">
                      <a16:colId xmlns:a16="http://schemas.microsoft.com/office/drawing/2014/main" val="3000607596"/>
                    </a:ext>
                  </a:extLst>
                </a:gridCol>
                <a:gridCol w="173025">
                  <a:extLst>
                    <a:ext uri="{9D8B030D-6E8A-4147-A177-3AD203B41FA5}">
                      <a16:colId xmlns:a16="http://schemas.microsoft.com/office/drawing/2014/main" val="2130561049"/>
                    </a:ext>
                  </a:extLst>
                </a:gridCol>
                <a:gridCol w="173025">
                  <a:extLst>
                    <a:ext uri="{9D8B030D-6E8A-4147-A177-3AD203B41FA5}">
                      <a16:colId xmlns:a16="http://schemas.microsoft.com/office/drawing/2014/main" val="3608460451"/>
                    </a:ext>
                  </a:extLst>
                </a:gridCol>
              </a:tblGrid>
              <a:tr h="1315496">
                <a:tc gridSpan="1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Темпы прироста среднего балла участников ЕГЭ в 2019 г. по сравнению с 2018 г. по образовательным организациям 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(относительно среднего балла МОУО, %)*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041527"/>
                  </a:ext>
                </a:extLst>
              </a:tr>
              <a:tr h="401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extLst>
                  <a:ext uri="{0D108BD9-81ED-4DB2-BD59-A6C34878D82A}">
                    <a16:rowId xmlns:a16="http://schemas.microsoft.com/office/drawing/2014/main" val="3161184354"/>
                  </a:ext>
                </a:extLst>
              </a:tr>
              <a:tr h="681172">
                <a:tc gridSpan="1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003 - Баевский район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382083"/>
                  </a:ext>
                </a:extLst>
              </a:tr>
              <a:tr h="40193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Код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Образовательная организация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математика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extLst>
                  <a:ext uri="{0D108BD9-81ED-4DB2-BD59-A6C34878D82A}">
                    <a16:rowId xmlns:a16="http://schemas.microsoft.com/office/drawing/2014/main" val="1793250082"/>
                  </a:ext>
                </a:extLst>
              </a:tr>
              <a:tr h="4019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extLst>
                  <a:ext uri="{0D108BD9-81ED-4DB2-BD59-A6C34878D82A}">
                    <a16:rowId xmlns:a16="http://schemas.microsoft.com/office/drawing/2014/main" val="2990130993"/>
                  </a:ext>
                </a:extLst>
              </a:tr>
              <a:tr h="4384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307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МБОУ "Баевская СОШ"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4,31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extLst>
                  <a:ext uri="{0D108BD9-81ED-4DB2-BD59-A6C34878D82A}">
                    <a16:rowId xmlns:a16="http://schemas.microsoft.com/office/drawing/2014/main" val="2455097567"/>
                  </a:ext>
                </a:extLst>
              </a:tr>
              <a:tr h="4384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308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МКОУ "Верх-Пайвинская СОШ"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extLst>
                  <a:ext uri="{0D108BD9-81ED-4DB2-BD59-A6C34878D82A}">
                    <a16:rowId xmlns:a16="http://schemas.microsoft.com/office/drawing/2014/main" val="3067371453"/>
                  </a:ext>
                </a:extLst>
              </a:tr>
              <a:tr h="4384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309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МКОУ "Верх-</a:t>
                      </a:r>
                      <a:r>
                        <a:rPr lang="ru-RU" sz="1800" dirty="0" err="1">
                          <a:effectLst/>
                        </a:rPr>
                        <a:t>Чуманская</a:t>
                      </a:r>
                      <a:r>
                        <a:rPr lang="ru-RU" sz="1800" dirty="0">
                          <a:effectLst/>
                        </a:rPr>
                        <a:t> СОШ"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4,35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extLst>
                  <a:ext uri="{0D108BD9-81ED-4DB2-BD59-A6C34878D82A}">
                    <a16:rowId xmlns:a16="http://schemas.microsoft.com/office/drawing/2014/main" val="384852200"/>
                  </a:ext>
                </a:extLst>
              </a:tr>
              <a:tr h="4384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МБОУ "Нижнечуманская СОШ"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extLst>
                  <a:ext uri="{0D108BD9-81ED-4DB2-BD59-A6C34878D82A}">
                    <a16:rowId xmlns:a16="http://schemas.microsoft.com/office/drawing/2014/main" val="2495251286"/>
                  </a:ext>
                </a:extLst>
              </a:tr>
              <a:tr h="4384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МКОУ "Ситниковская СОШ"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17,14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31" marR="66331" marT="0" marB="0" anchor="b"/>
                </a:tc>
                <a:extLst>
                  <a:ext uri="{0D108BD9-81ED-4DB2-BD59-A6C34878D82A}">
                    <a16:rowId xmlns:a16="http://schemas.microsoft.com/office/drawing/2014/main" val="3580463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103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7491476"/>
              </p:ext>
            </p:extLst>
          </p:nvPr>
        </p:nvGraphicFramePr>
        <p:xfrm>
          <a:off x="1103311" y="104503"/>
          <a:ext cx="8341135" cy="6622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725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6575140"/>
              </p:ext>
            </p:extLst>
          </p:nvPr>
        </p:nvGraphicFramePr>
        <p:xfrm>
          <a:off x="1698243" y="159658"/>
          <a:ext cx="8351610" cy="6560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200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1542877"/>
              </p:ext>
            </p:extLst>
          </p:nvPr>
        </p:nvGraphicFramePr>
        <p:xfrm>
          <a:off x="899886" y="452718"/>
          <a:ext cx="8969828" cy="6078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889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5942504"/>
              </p:ext>
            </p:extLst>
          </p:nvPr>
        </p:nvGraphicFramePr>
        <p:xfrm>
          <a:off x="841829" y="452718"/>
          <a:ext cx="9361713" cy="6078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10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6099652"/>
              </p:ext>
            </p:extLst>
          </p:nvPr>
        </p:nvGraphicFramePr>
        <p:xfrm>
          <a:off x="943430" y="452718"/>
          <a:ext cx="9106423" cy="6064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058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1879714"/>
              </p:ext>
            </p:extLst>
          </p:nvPr>
        </p:nvGraphicFramePr>
        <p:xfrm>
          <a:off x="537029" y="452719"/>
          <a:ext cx="9512824" cy="5672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361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он">
  <a:themeElements>
    <a:clrScheme name="Индикатор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79</TotalTime>
  <Words>1193</Words>
  <Application>Microsoft Office PowerPoint</Application>
  <PresentationFormat>Широкоэкранный</PresentationFormat>
  <Paragraphs>828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Calibri</vt:lpstr>
      <vt:lpstr>Calibri Light</vt:lpstr>
      <vt:lpstr>Century Gothic</vt:lpstr>
      <vt:lpstr>Times New Roman</vt:lpstr>
      <vt:lpstr>Wingdings 2</vt:lpstr>
      <vt:lpstr>Wingdings 3</vt:lpstr>
      <vt:lpstr>HDOfficeLightV0</vt:lpstr>
      <vt:lpstr>Ион</vt:lpstr>
      <vt:lpstr>Статистика ГИА 2019</vt:lpstr>
      <vt:lpstr>Итоги государственной итоговой аттестации 2019 в общеобразовательных организациях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Выполнение заданий КИМ ЕГЭ-2019 разного типа и уровня сложности в общеобразовательных организациях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Статистика ГИА 2019</dc:title>
  <dc:creator>Владимир Сараев</dc:creator>
  <cp:lastModifiedBy>Владимир Сараев</cp:lastModifiedBy>
  <cp:revision>12</cp:revision>
  <dcterms:created xsi:type="dcterms:W3CDTF">2019-08-26T19:49:27Z</dcterms:created>
  <dcterms:modified xsi:type="dcterms:W3CDTF">2019-08-26T21:08:48Z</dcterms:modified>
</cp:coreProperties>
</file>