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8" r:id="rId3"/>
    <p:sldId id="279" r:id="rId4"/>
    <p:sldId id="280" r:id="rId5"/>
    <p:sldId id="282" r:id="rId6"/>
    <p:sldId id="283" r:id="rId7"/>
    <p:sldId id="268" r:id="rId8"/>
    <p:sldId id="281" r:id="rId9"/>
    <p:sldId id="259" r:id="rId10"/>
    <p:sldId id="265" r:id="rId11"/>
    <p:sldId id="260" r:id="rId12"/>
    <p:sldId id="261" r:id="rId13"/>
    <p:sldId id="263" r:id="rId14"/>
    <p:sldId id="262" r:id="rId15"/>
    <p:sldId id="266" r:id="rId16"/>
    <p:sldId id="258" r:id="rId17"/>
    <p:sldId id="257" r:id="rId18"/>
    <p:sldId id="264" r:id="rId19"/>
    <p:sldId id="267" r:id="rId20"/>
    <p:sldId id="269" r:id="rId21"/>
    <p:sldId id="270" r:id="rId22"/>
    <p:sldId id="271" r:id="rId23"/>
    <p:sldId id="272" r:id="rId24"/>
    <p:sldId id="273" r:id="rId25"/>
    <p:sldId id="274" r:id="rId26"/>
    <p:sldId id="275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в классе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2021-2022 уч.год</c:v>
                </c:pt>
                <c:pt idx="1">
                  <c:v>2022 - 2023 уч.год</c:v>
                </c:pt>
                <c:pt idx="2">
                  <c:v>2023 -2024 уч.год</c:v>
                </c:pt>
                <c:pt idx="3">
                  <c:v>2024-2025 уч.год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14</c:v>
                </c:pt>
                <c:pt idx="1">
                  <c:v>12</c:v>
                </c:pt>
                <c:pt idx="2">
                  <c:v>12</c:v>
                </c:pt>
                <c:pt idx="3">
                  <c:v>10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на дому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2021-2022 уч.год</c:v>
                </c:pt>
                <c:pt idx="1">
                  <c:v>2022 - 2023 уч.год</c:v>
                </c:pt>
                <c:pt idx="2">
                  <c:v>2023 -2024 уч.год</c:v>
                </c:pt>
                <c:pt idx="3">
                  <c:v>2024-2025 уч.год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16</c:v>
                </c:pt>
                <c:pt idx="1">
                  <c:v>20</c:v>
                </c:pt>
                <c:pt idx="2">
                  <c:v>19</c:v>
                </c:pt>
                <c:pt idx="3">
                  <c:v>16</c:v>
                </c:pt>
              </c:numCache>
            </c:numRef>
          </c:val>
        </c:ser>
        <c:axId val="48679936"/>
        <c:axId val="73655040"/>
      </c:barChart>
      <c:catAx>
        <c:axId val="48679936"/>
        <c:scaling>
          <c:orientation val="minMax"/>
        </c:scaling>
        <c:axPos val="b"/>
        <c:tickLblPos val="nextTo"/>
        <c:crossAx val="73655040"/>
        <c:crosses val="autoZero"/>
        <c:auto val="1"/>
        <c:lblAlgn val="ctr"/>
        <c:lblOffset val="100"/>
      </c:catAx>
      <c:valAx>
        <c:axId val="73655040"/>
        <c:scaling>
          <c:orientation val="minMax"/>
        </c:scaling>
        <c:axPos val="l"/>
        <c:majorGridlines/>
        <c:numFmt formatCode="General" sourceLinked="1"/>
        <c:tickLblPos val="nextTo"/>
        <c:crossAx val="48679936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категории заболеваний на 2023-2024 учебный год</c:v>
                </c:pt>
              </c:strCache>
            </c:strRef>
          </c:tx>
          <c:dLbls>
            <c:showVal val="1"/>
            <c:showLeaderLines val="1"/>
          </c:dLbls>
          <c:cat>
            <c:strRef>
              <c:f>Лист1!$A$2:$A$6</c:f>
              <c:strCache>
                <c:ptCount val="5"/>
                <c:pt idx="0">
                  <c:v>ЛУО</c:v>
                </c:pt>
                <c:pt idx="1">
                  <c:v>ТУО</c:v>
                </c:pt>
                <c:pt idx="2">
                  <c:v>ЗПР</c:v>
                </c:pt>
                <c:pt idx="3">
                  <c:v>РАС</c:v>
                </c:pt>
                <c:pt idx="4">
                  <c:v>Слепые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12</c:v>
                </c:pt>
                <c:pt idx="1">
                  <c:v>1</c:v>
                </c:pt>
                <c:pt idx="2">
                  <c:v>10</c:v>
                </c:pt>
                <c:pt idx="3">
                  <c:v>4</c:v>
                </c:pt>
                <c:pt idx="4">
                  <c:v>1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22.08.2024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22.08.2024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22.08.2024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22.08.2024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22.08.2024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22.08.2024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22.08.2024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22.08.2024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6" y="764704"/>
            <a:ext cx="7772400" cy="2884302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/>
              <a:t>Социализация  и  специфика работы с детьми с тяжёлой умственной отсталостью: приёмы и методы работы  в условиях реализации ФГОС</a:t>
            </a:r>
            <a:r>
              <a:rPr lang="ru-RU" b="1" dirty="0" smtClean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76" y="4797152"/>
            <a:ext cx="7772400" cy="1224136"/>
          </a:xfrm>
        </p:spPr>
        <p:txBody>
          <a:bodyPr>
            <a:normAutofit/>
          </a:bodyPr>
          <a:lstStyle/>
          <a:p>
            <a:r>
              <a:rPr lang="ru-RU" dirty="0" smtClean="0"/>
              <a:t>Дегтярёва С.В.</a:t>
            </a:r>
          </a:p>
          <a:p>
            <a:r>
              <a:rPr lang="ru-RU" dirty="0" smtClean="0"/>
              <a:t>Учитель начальных классов</a:t>
            </a:r>
          </a:p>
          <a:p>
            <a:r>
              <a:rPr lang="ru-RU" dirty="0" smtClean="0"/>
              <a:t>МБОУ «</a:t>
            </a:r>
            <a:r>
              <a:rPr lang="ru-RU" dirty="0" err="1" smtClean="0"/>
              <a:t>Баевская</a:t>
            </a:r>
            <a:r>
              <a:rPr lang="ru-RU" dirty="0" smtClean="0"/>
              <a:t> СОШ»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User\Desktop\отсталые\Screenshot_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User\Desktop\Дидактические игры из бросового материала. Воспитателям детских садов, школьным учителям и педагогам - Маам.ру_files\detsad-2019632-169866218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572"/>
            <a:ext cx="9144000" cy="68508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User\Desktop\Дидактические игры из бросового материала. Воспитателям детских садов, школьным учителям и педагогам - Маам.ру_files\detsad-2820412-17016321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creenshot_1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69446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Screenshot_2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089357" cy="6858000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User\Desktop\отсталые\Screenshot_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User\Desktop\Дидактические игры из бросового материала. Воспитателям детских садов, школьным учителям и педагогам - Маам.ру_files\detsad-1006955-169933699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Дидактические игры из бросового материала. Воспитателям детских садов, школьным учителям и педагогам - Маам.ру_files\detsad-87599-17055697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User\Desktop\отсталые\Screenshot_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creenshot_1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476672"/>
            <a:ext cx="8271128" cy="5832648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creenshot_1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476672"/>
            <a:ext cx="8280920" cy="56166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Screenshot_2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548680"/>
            <a:ext cx="8089057" cy="5400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02920" y="2204864"/>
            <a:ext cx="6157312" cy="251344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User\Desktop\отсталые\Screenshot_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76672"/>
            <a:ext cx="8136904" cy="56120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отсталые\Screenshot_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7" y="404664"/>
            <a:ext cx="8352928" cy="60486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User\Desktop\отсталые\Screenshot_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76672"/>
            <a:ext cx="8280920" cy="59046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User\Desktop\отсталые\Screenshot_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76672"/>
            <a:ext cx="8255226" cy="59046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User\Desktop\отсталые\Screenshot_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548680"/>
            <a:ext cx="4680520" cy="53285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755576" y="1628800"/>
          <a:ext cx="7704856" cy="4523194"/>
        </p:xfrm>
        <a:graphic>
          <a:graphicData uri="http://schemas.openxmlformats.org/drawingml/2006/table">
            <a:tbl>
              <a:tblPr/>
              <a:tblGrid>
                <a:gridCol w="3031091"/>
                <a:gridCol w="4673765"/>
              </a:tblGrid>
              <a:tr h="737887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Обязательная часть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Предметные области                                                Учебные    предметы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6204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Язык и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Речевая  </a:t>
                      </a: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практика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Calibri"/>
                          <a:cs typeface="Times New Roman"/>
                        </a:rPr>
                        <a:t>Речь и альтернативная коммуникация</a:t>
                      </a: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854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Математика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Математические представления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204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Calibri"/>
                          <a:cs typeface="Times New Roman"/>
                        </a:rPr>
                        <a:t>Окружающий мир</a:t>
                      </a: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Окружающий природный мир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 Окружающий социальный мир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204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Calibri"/>
                          <a:cs typeface="Times New Roman"/>
                        </a:rPr>
                        <a:t> Искусство</a:t>
                      </a: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Музыка*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Изобразительное искусство*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204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Calibri"/>
                          <a:cs typeface="Times New Roman"/>
                        </a:rPr>
                        <a:t>Физическая</a:t>
                      </a: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Calibri"/>
                          <a:cs typeface="Times New Roman"/>
                        </a:rPr>
                        <a:t>культура</a:t>
                      </a: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Адаптивная физкультура*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854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Ручной труд*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683568" y="548681"/>
            <a:ext cx="77048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Индивидуальный учебный план </a:t>
            </a:r>
            <a:r>
              <a:rPr lang="ru-RU" b="1" dirty="0" smtClean="0"/>
              <a:t>ученика по АООП 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755576" y="396241"/>
            <a:ext cx="7920880" cy="59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Основой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 в организации образовательного процесса с УО детьми является 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коррекционно-развивающий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 его характер.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Следовательно, каждый урок должен быть направлен на решение не только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общедидактических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задач, но и специальных коррекционно-развивающих: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ea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Ø"/>
            </a:pPr>
            <a:r>
              <a:rPr lang="ru-RU" sz="2000" dirty="0" smtClean="0"/>
              <a:t>Коррекция и развитие </a:t>
            </a:r>
            <a:r>
              <a:rPr lang="ru-RU" sz="2000" dirty="0" smtClean="0"/>
              <a:t>внимания, памяти.</a:t>
            </a:r>
          </a:p>
          <a:p>
            <a:pPr lvl="0">
              <a:buFont typeface="Wingdings" pitchFamily="2" charset="2"/>
              <a:buChar char="Ø"/>
            </a:pPr>
            <a:endParaRPr lang="ru-RU" sz="2000" dirty="0" smtClean="0"/>
          </a:p>
          <a:p>
            <a:pPr lvl="0">
              <a:buFont typeface="Wingdings" pitchFamily="2" charset="2"/>
              <a:buChar char="Ø"/>
            </a:pPr>
            <a:r>
              <a:rPr lang="ru-RU" sz="2000" dirty="0" smtClean="0"/>
              <a:t>Коррекция и развитие связной устной </a:t>
            </a:r>
            <a:r>
              <a:rPr lang="ru-RU" sz="2000" dirty="0" err="1" smtClean="0"/>
              <a:t>речи,мыслительной</a:t>
            </a:r>
            <a:r>
              <a:rPr lang="ru-RU" sz="2000" dirty="0" smtClean="0"/>
              <a:t> деятельности.</a:t>
            </a:r>
            <a:endParaRPr lang="ru-RU" sz="2000" dirty="0" smtClean="0"/>
          </a:p>
          <a:p>
            <a:pPr lvl="0"/>
            <a:endParaRPr lang="ru-RU" sz="2000" dirty="0" smtClean="0"/>
          </a:p>
          <a:p>
            <a:pPr lvl="0">
              <a:buFont typeface="Wingdings" pitchFamily="2" charset="2"/>
              <a:buChar char="Ø"/>
            </a:pPr>
            <a:r>
              <a:rPr lang="ru-RU" sz="2000" dirty="0" smtClean="0"/>
              <a:t>Коррекция и развитие зрительного, слухового и тактильного восприятия</a:t>
            </a:r>
            <a:r>
              <a:rPr lang="ru-RU" sz="2000" dirty="0" smtClean="0"/>
              <a:t>.</a:t>
            </a:r>
          </a:p>
          <a:p>
            <a:pPr lvl="0">
              <a:buFont typeface="Wingdings" pitchFamily="2" charset="2"/>
              <a:buChar char="Ø"/>
            </a:pPr>
            <a:endParaRPr lang="ru-RU" sz="2000" dirty="0" smtClean="0"/>
          </a:p>
          <a:p>
            <a:pPr lvl="0">
              <a:buFont typeface="Wingdings" pitchFamily="2" charset="2"/>
              <a:buChar char="Ø"/>
            </a:pPr>
            <a:r>
              <a:rPr lang="ru-RU" sz="2000" dirty="0" smtClean="0"/>
              <a:t>Коррекция и развитие мелкой моторики рук</a:t>
            </a:r>
            <a:r>
              <a:rPr lang="ru-RU" sz="2000" dirty="0" smtClean="0"/>
              <a:t>.</a:t>
            </a:r>
          </a:p>
          <a:p>
            <a:pPr lvl="0">
              <a:buFont typeface="Wingdings" pitchFamily="2" charset="2"/>
              <a:buChar char="Ø"/>
            </a:pPr>
            <a:endParaRPr lang="ru-RU" sz="2000" dirty="0" smtClean="0"/>
          </a:p>
          <a:p>
            <a:pPr lvl="0">
              <a:buFont typeface="Wingdings" pitchFamily="2" charset="2"/>
              <a:buChar char="Ø"/>
            </a:pPr>
            <a:r>
              <a:rPr lang="ru-RU" sz="2000" dirty="0" smtClean="0"/>
              <a:t>Коррекция </a:t>
            </a:r>
            <a:r>
              <a:rPr lang="ru-RU" sz="2000" dirty="0" smtClean="0"/>
              <a:t>и развитие личностных качеств учащихся.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467544" y="636621"/>
            <a:ext cx="7920880" cy="4985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К уроку предъявляются те же самые общепедагогические требования плюс 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специальные требования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Подачу на каждый урок учебного материала малыми порциями;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Упрощение структуры ЗУН в соответствии с психофизическими возможностями ученика;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Замедленность темпа обучения, что соответствует замедленности протекания психических процессов;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Максимальную развернутость и расчлененность сложных понятий и действий;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Многократное повторение чего-либо;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Максимальная опора на чувственный, практический опыт и на более развитые способности ребенка;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отсталые\Screenshot_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Screenshot_3.jpg"/>
          <p:cNvPicPr>
            <a:picLocks noChangeAspect="1" noChangeArrowheads="1"/>
          </p:cNvPicPr>
          <p:nvPr/>
        </p:nvPicPr>
        <p:blipFill>
          <a:blip r:embed="rId2" cstate="print"/>
          <a:srcRect l="5300" r="6976"/>
          <a:stretch>
            <a:fillRect/>
          </a:stretch>
        </p:blipFill>
        <p:spPr bwMode="auto">
          <a:xfrm>
            <a:off x="395536" y="404664"/>
            <a:ext cx="8389106" cy="59046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User\Desktop\Дидактические игры из бросового материала. Воспитателям детских садов, школьным учителям и педагогам - Маам.ру_files\detsad-1694680-17112520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133</TotalTime>
  <Words>94</Words>
  <Application>Microsoft Office PowerPoint</Application>
  <PresentationFormat>Экран (4:3)</PresentationFormat>
  <Paragraphs>44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Аспект</vt:lpstr>
      <vt:lpstr>Социализация  и  специфика работы с детьми с тяжёлой умственной отсталостью: приёмы и методы работы  в условиях реализации ФГОС.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6</cp:revision>
  <dcterms:created xsi:type="dcterms:W3CDTF">2024-04-21T15:21:45Z</dcterms:created>
  <dcterms:modified xsi:type="dcterms:W3CDTF">2024-08-22T16:22:39Z</dcterms:modified>
</cp:coreProperties>
</file>