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367" r:id="rId3"/>
    <p:sldId id="387" r:id="rId4"/>
    <p:sldId id="390" r:id="rId5"/>
    <p:sldId id="374" r:id="rId6"/>
    <p:sldId id="285" r:id="rId7"/>
    <p:sldId id="383" r:id="rId8"/>
    <p:sldId id="382" r:id="rId9"/>
    <p:sldId id="391" r:id="rId10"/>
    <p:sldId id="346" r:id="rId11"/>
    <p:sldId id="347" r:id="rId12"/>
    <p:sldId id="395" r:id="rId13"/>
    <p:sldId id="435" r:id="rId14"/>
    <p:sldId id="436" r:id="rId15"/>
    <p:sldId id="437" r:id="rId16"/>
    <p:sldId id="432" r:id="rId17"/>
    <p:sldId id="442" r:id="rId18"/>
    <p:sldId id="441" r:id="rId19"/>
    <p:sldId id="443" r:id="rId20"/>
    <p:sldId id="444" r:id="rId21"/>
    <p:sldId id="399" r:id="rId22"/>
    <p:sldId id="352" r:id="rId23"/>
    <p:sldId id="420" r:id="rId24"/>
    <p:sldId id="405" r:id="rId25"/>
    <p:sldId id="406" r:id="rId26"/>
    <p:sldId id="407" r:id="rId27"/>
    <p:sldId id="410" r:id="rId28"/>
    <p:sldId id="354" r:id="rId29"/>
    <p:sldId id="355" r:id="rId30"/>
    <p:sldId id="356" r:id="rId31"/>
    <p:sldId id="403" r:id="rId32"/>
    <p:sldId id="283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23DE86-10E4-4386-8845-35DE6EB746DC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F1930E-7355-422D-A06B-3B1C8062A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A58146-EADE-4098-B0EB-8EAFB390A63F}" type="slidenum">
              <a:rPr lang="ru-RU" smtClean="0">
                <a:latin typeface="Arial" pitchFamily="34" charset="0"/>
                <a:cs typeface="Arial" pitchFamily="34" charset="0"/>
              </a:rPr>
              <a:pPr/>
              <a:t>9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>
                <a:latin typeface="Arial" pitchFamily="34" charset="0"/>
                <a:cs typeface="Arial" pitchFamily="34" charset="0"/>
              </a:rPr>
              <a:t>В системе оценивания в начальной школе используется преимущественно внутренняя оценка, выставляемая педагогом или школой.</a:t>
            </a:r>
          </a:p>
          <a:p>
            <a:pPr eaLnBrk="1" hangingPunct="1"/>
            <a:r>
              <a:rPr lang="ru-RU" smtClean="0">
                <a:latin typeface="Arial" pitchFamily="34" charset="0"/>
                <a:cs typeface="Arial" pitchFamily="34" charset="0"/>
              </a:rPr>
              <a:t>Внешняя оценка, проводимая различными независимыми службами: мониторинговые исследования, аттестация ОУ. Результаты не влияют на итоговую отметку детей, участвующих в этих процедурах.</a:t>
            </a: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ru-RU" smtClean="0">
                <a:latin typeface="Arial" pitchFamily="34" charset="0"/>
                <a:cs typeface="Arial" pitchFamily="34" charset="0"/>
              </a:rPr>
              <a:t> В начальной школе рекомендуется использовать три вида оценивания</a:t>
            </a: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76FD7B-EC7E-46CC-AE49-EB45E2D84121}" type="slidenum">
              <a:rPr lang="ru-RU" smtClean="0">
                <a:latin typeface="Arial" pitchFamily="34" charset="0"/>
                <a:cs typeface="Arial" pitchFamily="34" charset="0"/>
              </a:rPr>
              <a:pPr/>
              <a:t>24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/>
            <a:r>
              <a:rPr lang="ru-RU" smtClean="0">
                <a:latin typeface="Arial" pitchFamily="34" charset="0"/>
                <a:cs typeface="Arial" pitchFamily="34" charset="0"/>
              </a:rPr>
              <a:t>В текущем оценивании используются субъективные методы (наблюдения, самооценка и самоанализ) и методы, основанные, как правило, на анализе письменных ответов и работ учащихся. Текущая аттестация- устный опрос; - письменная самостоятельная работа; - диктант; - контрольное списывание; - тесты; - изложение; - доклад; - творческая работа; - диагностическая работа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F8427D-6DF6-487A-B78E-E911A51D83B1}" type="slidenum">
              <a:rPr lang="ru-RU" smtClean="0">
                <a:latin typeface="Arial" pitchFamily="34" charset="0"/>
                <a:cs typeface="Arial" pitchFamily="34" charset="0"/>
              </a:rPr>
              <a:pPr/>
              <a:t>25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mtClean="0">
                <a:latin typeface="Arial" pitchFamily="34" charset="0"/>
                <a:cs typeface="Arial" pitchFamily="34" charset="0"/>
              </a:rPr>
              <a:t>Промежуточное оценивание происходит в конце года. Промежуточная аттестация - контрольная работа; - диктант; - изложение; - проверка осознанного чтения, комплексные работы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C4A5A6-819A-411F-A124-17485EDDDC46}" type="slidenum">
              <a:rPr lang="ru-RU" smtClean="0">
                <a:latin typeface="Arial" pitchFamily="34" charset="0"/>
                <a:cs typeface="Arial" pitchFamily="34" charset="0"/>
              </a:rPr>
              <a:pPr/>
              <a:t>26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>
                <a:latin typeface="Arial" pitchFamily="34" charset="0"/>
                <a:cs typeface="Arial" pitchFamily="34" charset="0"/>
              </a:rPr>
              <a:t> Итоговое оценивание происходит в конце обучения в начальной школе. Наиболее целесообразно проводить итоговое оценивание в форме накопительной оценки. Такая оценка предполагает синтез всей накопленной за 4 года обучения информации об учебных достижениях школьника.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21551-6379-4816-80C1-924FDB02AB49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CAA-E679-4198-A553-C0D13C2D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21551-6379-4816-80C1-924FDB02AB49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CAA-E679-4198-A553-C0D13C2D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21551-6379-4816-80C1-924FDB02AB49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CAA-E679-4198-A553-C0D13C2D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21551-6379-4816-80C1-924FDB02AB49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CAA-E679-4198-A553-C0D13C2D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21551-6379-4816-80C1-924FDB02AB49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CAA-E679-4198-A553-C0D13C2D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21551-6379-4816-80C1-924FDB02AB49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CAA-E679-4198-A553-C0D13C2D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21551-6379-4816-80C1-924FDB02AB49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CAA-E679-4198-A553-C0D13C2D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21551-6379-4816-80C1-924FDB02AB49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CAA-E679-4198-A553-C0D13C2D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21551-6379-4816-80C1-924FDB02AB49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CAA-E679-4198-A553-C0D13C2D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21551-6379-4816-80C1-924FDB02AB49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CAA-E679-4198-A553-C0D13C2D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21551-6379-4816-80C1-924FDB02AB49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CAA-E679-4198-A553-C0D13C2D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21551-6379-4816-80C1-924FDB02AB49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55CAA-E679-4198-A553-C0D13C2D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52;&#1077;&#1090;%20&#1088;&#1077;&#1082;%20&#1087;&#1086;%20&#1086;&#1094;&#1077;&#1085;&#1082;&#1077;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1571612"/>
            <a:ext cx="3914780" cy="406718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«Организация эффективной контрольно-оценочной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реализации ФГОС НОО». </a:t>
            </a:r>
          </a:p>
        </p:txBody>
      </p:sp>
      <p:pic>
        <p:nvPicPr>
          <p:cNvPr id="2050" name="Рисунок 1" descr="Картинки по запросу картинка уу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500042"/>
            <a:ext cx="3077910" cy="3681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Внешнее оценивание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процедурам внешней оценки относятся: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государственная итоговая аттестация 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только для уровней основного общего и среднего общего образования);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всероссийские проверочные работы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комплексный проект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области оценки образования, направленный на развитие единого образовательного пространства в Р Ф;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мониторинговые исследования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федерального, регионального и муниципального уровней.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Внутренняя система оценки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ключает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1600200"/>
            <a:ext cx="500066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Стартовую диагностику (1 класс, объект: готовность овладения письмом, чтением, счётом)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Текущую и тематическую оценку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Психолого-педагогическое наблюдение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Внутренний мониторинг образовательных достижений обучающихся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Рисунок мальч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857364"/>
            <a:ext cx="2784475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dirty="0" smtClean="0"/>
              <a:t>      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Критериальное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оценивание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это процесс соотнесения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результатов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обучения с ожидаемыми результатами обучения на основе четко выработанных критериев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Критерий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признак, на основании которого производится оценка.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Учителю критерии дают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ясные ориентиры для организации учебного процесса по учебному предмету.</a:t>
            </a:r>
          </a:p>
          <a:p>
            <a:pPr lvl="0"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Ученики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лучше понимают учебные цели и задачи, а кроме того — способы достижения этих целей. Благодаря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самооцениванию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взаимооцениванию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ученики получают возможность участвовать в процессе.</a:t>
            </a:r>
          </a:p>
          <a:p>
            <a:pPr lvl="0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могут отслеживать результаты обучения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ребенка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обеспечивать ему необходимую поддержку.</a:t>
            </a:r>
          </a:p>
          <a:p>
            <a:pPr lv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Прозрачная система критериев поможет избежать претензий родителей к справедливости оценки.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Всем известна пословица</a:t>
            </a:r>
            <a:r>
              <a:rPr lang="ru-RU" b="1" i="1" dirty="0" smtClean="0"/>
              <a:t> «Яблоко от яблони недалеко падает». </a:t>
            </a:r>
            <a:r>
              <a:rPr lang="ru-RU" dirty="0" smtClean="0"/>
              <a:t>Скажите, можно ли на дереве найти два одинаковых яблока?</a:t>
            </a:r>
          </a:p>
          <a:p>
            <a:r>
              <a:rPr lang="ru-RU" dirty="0" smtClean="0"/>
              <a:t>Условно наберем корзину яблок. Разложим на кучки:</a:t>
            </a:r>
          </a:p>
          <a:p>
            <a:r>
              <a:rPr lang="ru-RU" dirty="0" smtClean="0"/>
              <a:t>1) самые красивые (съедим сами или угостим, поставим на стол)</a:t>
            </a:r>
          </a:p>
          <a:p>
            <a:r>
              <a:rPr lang="ru-RU" dirty="0" smtClean="0"/>
              <a:t>2) мелкие (сварим компот)</a:t>
            </a:r>
          </a:p>
          <a:p>
            <a:r>
              <a:rPr lang="ru-RU" dirty="0" smtClean="0"/>
              <a:t>3) неказистые, червивые (сварим варенье, высушим)</a:t>
            </a:r>
          </a:p>
          <a:p>
            <a:r>
              <a:rPr lang="ru-RU" dirty="0" smtClean="0"/>
              <a:t>Таким образом, в соответствии с выбранными критериями каждому яблоку нашлось применение.</a:t>
            </a:r>
          </a:p>
          <a:p>
            <a:r>
              <a:rPr lang="ru-RU" dirty="0" smtClean="0"/>
              <a:t>Вот так и каждый класс похож на такую корзину яблок. Следовательно, очень важно правильно оценить каждого учащегося.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Оцените по пятибалльной шкале яблоки на тарелке. (! сложно, т.к. нет четких критериев)</a:t>
            </a:r>
            <a:r>
              <a:rPr lang="ru-RU" dirty="0" smtClean="0"/>
              <a:t> ответом на этот вопрос стало введение системы критериального оценивания.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нарисуйте дом и оцените свою работу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1.Фундамент – 1 балл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2.Ступени –1 балл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3.Перила – 1балл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Дверь – 1 балл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Окно – 1 балл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Окно на чердаке – 1 балл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Водосточная труба – 1 балл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 Труба на крыше дома – 1 балл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9. Трава возле дома – 1 балл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Максимальное количество баллов –  9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0-4 балла –       «2»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5-6 баллов –     «3»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7-8 баллов –     «4»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 –  баллов – «5»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Насколько отличались оценки и почему?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Какую оценку вам было легче всего поставить и почему?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Какой из оценок вы остались довольны и почему?   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4038600" cy="5697559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критериальное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оценивание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2852"/>
            <a:ext cx="4038600" cy="5983311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протяжении многих лет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так оценивали, и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так оцениваем, используя метод вычитания. Т.е. когда ребенок приносит сделанную работу, мы как бы авансом ему ставим пять, а потом начинаем оттуда вычитать за ошибки. Т.е. мы ребенка наказываем за ошибки путем вычитания из пятибалльной отметки. В новом стандарте образования оговаривается, что оценивание должно осуществляться методом сложения, т.е. к базовому уровню достижения приплюсовываются. И это принципиально новый подход. На этом и строится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критериальное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оценивание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чего начать?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401080" cy="519749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1. В начале учебного года выбрать небольшую тему/модуль для </a:t>
            </a:r>
            <a:r>
              <a:rPr lang="ru-RU" dirty="0" smtClean="0"/>
              <a:t> апробации</a:t>
            </a:r>
            <a:r>
              <a:rPr lang="ru-RU" dirty="0" smtClean="0"/>
              <a:t> </a:t>
            </a:r>
            <a:r>
              <a:rPr lang="ru-RU" b="1" dirty="0" smtClean="0"/>
              <a:t>критериального</a:t>
            </a:r>
            <a:r>
              <a:rPr lang="ru-RU" dirty="0" smtClean="0"/>
              <a:t> </a:t>
            </a:r>
            <a:r>
              <a:rPr lang="ru-RU" b="1" dirty="0" smtClean="0"/>
              <a:t>оценивания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 2. </a:t>
            </a:r>
            <a:r>
              <a:rPr lang="ru-RU" dirty="0" smtClean="0"/>
              <a:t> </a:t>
            </a:r>
            <a:r>
              <a:rPr lang="ru-RU" dirty="0" smtClean="0"/>
              <a:t>В начале изучения темы информировать учеников и родителей о </a:t>
            </a:r>
            <a:r>
              <a:rPr lang="ru-RU" b="1" dirty="0" smtClean="0"/>
              <a:t>критериях</a:t>
            </a:r>
            <a:r>
              <a:rPr lang="ru-RU" dirty="0" smtClean="0"/>
              <a:t> </a:t>
            </a:r>
            <a:r>
              <a:rPr lang="ru-RU" b="1" dirty="0" smtClean="0"/>
              <a:t>оценивания</a:t>
            </a:r>
            <a:r>
              <a:rPr lang="ru-RU" dirty="0" smtClean="0"/>
              <a:t> первой темы.</a:t>
            </a:r>
          </a:p>
          <a:p>
            <a:r>
              <a:rPr lang="ru-RU" dirty="0" smtClean="0"/>
              <a:t> 4. На первом уроке раздать ученикам распечатанные 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Маршрутные листы</a:t>
            </a:r>
            <a:r>
              <a:rPr lang="ru-RU" dirty="0" smtClean="0"/>
              <a:t> </a:t>
            </a:r>
          </a:p>
          <a:p>
            <a:r>
              <a:rPr lang="ru-RU" dirty="0" smtClean="0"/>
              <a:t>5. На родительском собрании ответить на вопросы родителей о </a:t>
            </a:r>
            <a:r>
              <a:rPr lang="ru-RU" b="1" dirty="0" err="1" smtClean="0"/>
              <a:t>критериальном</a:t>
            </a:r>
            <a:r>
              <a:rPr lang="ru-RU" dirty="0" smtClean="0"/>
              <a:t> </a:t>
            </a:r>
            <a:r>
              <a:rPr lang="ru-RU" b="1" dirty="0" smtClean="0"/>
              <a:t>оценивании</a:t>
            </a:r>
            <a:r>
              <a:rPr lang="ru-RU" dirty="0" smtClean="0"/>
              <a:t>. </a:t>
            </a:r>
          </a:p>
          <a:p>
            <a:r>
              <a:rPr lang="ru-RU" dirty="0" err="1" smtClean="0"/>
              <a:t>Критериальное</a:t>
            </a:r>
            <a:r>
              <a:rPr lang="ru-RU" dirty="0" smtClean="0"/>
              <a:t> оценивание помогает видеть успех.  Родители и дети заранее знают,  когда и каким образом будет проводиться проверочная работа.</a:t>
            </a:r>
          </a:p>
          <a:p>
            <a:r>
              <a:rPr lang="ru-RU" dirty="0" smtClean="0"/>
              <a:t>В традиционном оценивании  это знает только учитель.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только учить, но и оценивать каждый шаг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Маршрутный лист-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последовательность шагов, которые надо пройти для освоения учебного материала. Каждый шаг это образовательный результат. Раньше эти шаги знал только учитель. Теперь они достигнуты родителями и детьми. Он позволяет видеть, что уже освоено , что предстоит улучшить, над чем ещё поработать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717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Критерии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– это тот результат, к которому должен прийти ребёнок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Баллы.   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За каждый результат ребёнок может набрать  определённое количество баллов.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Акцент смещается с оценки  на содержание образовательных результатов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6124"/>
            <a:ext cx="8229600" cy="2840039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оценке пятибалльной системе ребёнок может получить 4,5, почувствовать, что он молодец, а на следующий день получит 3 и ощущение роста сразу теряется.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Особенность системы критериального оценивания в том, баллы в ней только накапливаются. Там невозможно стать хуже, чем вчера. Это успех!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0"/>
          <a:ext cx="8229600" cy="659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86478"/>
                <a:gridCol w="857256"/>
                <a:gridCol w="785818"/>
                <a:gridCol w="80004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Критерии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Баллы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Оцениваю 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Оценка учителя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Умею аккуратно, красиво, без исправлений оформлять работу.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0-2 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Умею записывать текст под диктовку. Соблюдаю красную строку, каждое предложение записываю с заглавной буквы, на конце ставлю точку. Не пропускаю слова в предложениях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0-2 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Умею выполнять проверку диктанта. (Поиск и исправление ошибок в словах)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0-2 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Умею находить в тексте имена существительные.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0-2 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 Умею изменять имена существительные по числам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0-4 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 Умею различать одушевленные и неодушевленные имена существительные.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0-2 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 Умею различать собственные и нарицательные имена существительные. Записывать собственные имена существительные.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0-4 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ВСЕГО: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 б. -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Контрольно–оценочная деятельность – это оценка качества усвоения обучающимся содержания конкретного предмета в процессе или по окончании его изучения по результатам проверки.</a:t>
            </a:r>
          </a:p>
          <a:p>
            <a:r>
              <a:rPr lang="ru-RU" sz="2400" dirty="0" smtClean="0"/>
              <a:t>Обновление ФГОС, появление федеральных образовательных программ и другие изменения в нормативно-правовой базе общего образования повлекли за собой значительные перемены в системе школьного обучения. Особое место среди нововведений занимает </a:t>
            </a:r>
            <a:r>
              <a:rPr lang="ru-RU" sz="2400" dirty="0" smtClean="0">
                <a:solidFill>
                  <a:srgbClr val="FF0000"/>
                </a:solidFill>
              </a:rPr>
              <a:t>оценка результатов обучения, ориентированная на управление качеством образования.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16" descr="http://chervesti.ru/wp-content/uploads/2015/04/freeway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388" y="5143512"/>
            <a:ext cx="1660683" cy="109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8596" y="2285992"/>
            <a:ext cx="371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Критерии оценивания работы: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выполнено менее 50% работы - отметка «2»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выполнено от 50% до 75% работы – отметка «3»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выполнено от 75% до 95% работы – отметка «4»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выполнено от 95% до 100% работы – отметка «5»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Особенности оценки предметных результатов.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Оценка предметных результатов ведется каждым педагогическим работником в ходе процедур текущей, промежуточной и итоговой оценки, а также администрацией образовательной организации в ходе внутришкольного мониторинга.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связи с обновлением ФГОС общего образования при определении содержания оценки предметных результатов необходимо обратить внимание на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обязательные планируемые результаты на конец каждого учебного 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 отраженные во ФГОС общего образования и федеральных основных общеобразовательных программах.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Описание оценки предметных результатов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каждому предмету должно включать: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62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соответствии с нормами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СаНПина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устанавливает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сроки проведения промежуточной аттестации, расписание итоговых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контрольных работ и форму проведения аттестации;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проводится со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второго класса в конце каждой четверти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(или в конце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каждого триместра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и в конце учебного года по каждому изучаемому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предмету;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включает тематические проверочные работы;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в день допускается проведение только одной проверочной (контрольной) работы;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конечные результаты аттестации (с учетом накопительной оценки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ходе текущего контроля) фиксируются в дневнике.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>
          <a:xfrm>
            <a:off x="628650" y="204789"/>
            <a:ext cx="7886700" cy="738187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Функционирование внутренней системы оценки качества образования</a:t>
            </a:r>
          </a:p>
        </p:txBody>
      </p:sp>
      <p:sp>
        <p:nvSpPr>
          <p:cNvPr id="64515" name="Объект 2"/>
          <p:cNvSpPr>
            <a:spLocks noGrp="1"/>
          </p:cNvSpPr>
          <p:nvPr>
            <p:ph sz="half" idx="1"/>
          </p:nvPr>
        </p:nvSpPr>
        <p:spPr>
          <a:xfrm>
            <a:off x="628650" y="1463676"/>
            <a:ext cx="2443152" cy="4702175"/>
          </a:xfrm>
          <a:ln w="57150"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 marL="0" indent="0" algn="just">
              <a:buFont typeface="Arial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К компетенции образовательной организации в установленной сфере деятельности относятся: проведение </a:t>
            </a:r>
            <a:r>
              <a:rPr lang="ru-RU" altLang="ru-RU" sz="2000" b="1" dirty="0" err="1" smtClean="0">
                <a:latin typeface="Times New Roman" pitchFamily="18" charset="0"/>
                <a:cs typeface="Times New Roman" pitchFamily="18" charset="0"/>
              </a:rPr>
              <a:t>самообследования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, обеспечение функционирования внутренней системы оценки качества образования.</a:t>
            </a:r>
          </a:p>
          <a:p>
            <a:pPr marL="0" indent="0" algn="just">
              <a:buFont typeface="Arial" charset="0"/>
              <a:buNone/>
            </a:pPr>
            <a:endParaRPr lang="ru-RU" alt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Arial" charset="0"/>
              <a:buNone/>
            </a:pPr>
            <a:endParaRPr lang="ru-RU" altLang="ru-RU" sz="1600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Arial" charset="0"/>
              <a:buNone/>
            </a:pPr>
            <a:endParaRPr lang="ru-RU" altLang="ru-RU" sz="1600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Arial" charset="0"/>
              <a:buNone/>
            </a:pPr>
            <a:endParaRPr lang="ru-RU" altLang="ru-RU" sz="1600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Arial" charset="0"/>
              <a:buNone/>
            </a:pPr>
            <a:r>
              <a:rPr lang="ru-RU" alt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пункт 13 часть 3 статья 28  ФЗ от 29.12.2012 № 273-ФЗ «Об образовании в Российской Федерации»</a:t>
            </a:r>
          </a:p>
          <a:p>
            <a:pPr marL="0" indent="0" algn="just">
              <a:buFont typeface="Arial" charset="0"/>
              <a:buNone/>
            </a:pPr>
            <a:endParaRPr lang="ru-RU" altLang="ru-RU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00430" y="1463676"/>
            <a:ext cx="4957770" cy="4702175"/>
          </a:xfrm>
          <a:ln w="57150"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 marL="0" indent="0" algn="just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ru-RU" alt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ru-RU" altLang="ru-RU" sz="2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1.Разработать локальный акт, определяющий порядок функционирования внутренней системы оценки качества образования в образовательном учреждении.</a:t>
            </a:r>
          </a:p>
          <a:p>
            <a:pPr marL="0" indent="0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ru-RU" altLang="ru-RU" sz="21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ru-RU" alt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Запланировать контроль за: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реализацией курсов внеурочной деятельности, учебных курсов, коррекционных курсов;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выполнением практической части учебных предметов;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объективностью оценивания учебных предметов;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реализацией рабочих программ учебных предметов у обучающихся на надомном обучении; 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соответствием качества подготовки обучающихся установленным требованиям; 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соответствием применяемых форм, средств, методов обучения и воспитания возрастным, психофизическим особенностям, склонностям, способностям, интересам и потребностям обучающихся;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ведением классного журнала.</a:t>
            </a:r>
          </a:p>
          <a:p>
            <a:pPr marL="342900" indent="-342900" algn="just">
              <a:spcBef>
                <a:spcPct val="0"/>
              </a:spcBef>
              <a:buFont typeface="Arial" panose="020B0604020202020204" pitchFamily="34" charset="0"/>
              <a:buAutoNum type="arabicPeriod" startAt="5"/>
              <a:defRPr/>
            </a:pPr>
            <a:endParaRPr lang="ru-RU" alt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ru-RU" alt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827088" y="260350"/>
            <a:ext cx="7921625" cy="792163"/>
          </a:xfrm>
          <a:prstGeom prst="rect">
            <a:avLst/>
          </a:prstGeom>
          <a:solidFill>
            <a:srgbClr val="7030A0"/>
          </a:soli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Формы контроля и учета достижений:</a:t>
            </a:r>
            <a:r>
              <a:rPr lang="ru-RU"/>
              <a:t> 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827088" y="1268413"/>
            <a:ext cx="7921625" cy="6477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ТЕКУЩАЯ АТТЕСТАЦИЯ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785813" y="2071688"/>
            <a:ext cx="7921625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/>
              <a:t>- устный опрос</a:t>
            </a:r>
            <a:r>
              <a:rPr lang="ru-RU"/>
              <a:t> 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827088" y="2636838"/>
            <a:ext cx="7921625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/>
              <a:t>- письменная самостоятельная работа</a:t>
            </a: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827088" y="3141663"/>
            <a:ext cx="7921625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/>
              <a:t>- диктанты</a:t>
            </a: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827088" y="3644900"/>
            <a:ext cx="7921625" cy="360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/>
              <a:t>- контрольное списывание</a:t>
            </a: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827088" y="4149725"/>
            <a:ext cx="7921625" cy="360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/>
              <a:t>- тестовые задания</a:t>
            </a:r>
            <a:r>
              <a:rPr lang="ru-RU"/>
              <a:t> </a:t>
            </a:r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827088" y="4652963"/>
            <a:ext cx="7921625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/>
              <a:t>- графическая работа</a:t>
            </a:r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827088" y="5157788"/>
            <a:ext cx="7921625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/>
              <a:t>- доклад</a:t>
            </a:r>
            <a:r>
              <a:rPr lang="ru-RU"/>
              <a:t> </a:t>
            </a:r>
          </a:p>
        </p:txBody>
      </p:sp>
      <p:sp>
        <p:nvSpPr>
          <p:cNvPr id="20496" name="Rectangle 16"/>
          <p:cNvSpPr>
            <a:spLocks noChangeArrowheads="1"/>
          </p:cNvSpPr>
          <p:nvPr/>
        </p:nvSpPr>
        <p:spPr bwMode="auto">
          <a:xfrm>
            <a:off x="827088" y="5661025"/>
            <a:ext cx="7921625" cy="360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/>
              <a:t>- изложение</a:t>
            </a:r>
          </a:p>
        </p:txBody>
      </p:sp>
      <p:sp>
        <p:nvSpPr>
          <p:cNvPr id="20497" name="Rectangle 17"/>
          <p:cNvSpPr>
            <a:spLocks noChangeArrowheads="1"/>
          </p:cNvSpPr>
          <p:nvPr/>
        </p:nvSpPr>
        <p:spPr bwMode="auto">
          <a:xfrm>
            <a:off x="827088" y="6165850"/>
            <a:ext cx="7921625" cy="360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/>
              <a:t>- творческая работа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27088" y="260350"/>
            <a:ext cx="7921625" cy="792163"/>
          </a:xfrm>
          <a:prstGeom prst="rect">
            <a:avLst/>
          </a:prstGeom>
          <a:solidFill>
            <a:srgbClr val="7030A0"/>
          </a:soli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Формы контроля и учета достижений:</a:t>
            </a:r>
            <a:r>
              <a:rPr lang="ru-RU"/>
              <a:t> 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827088" y="1268413"/>
            <a:ext cx="7921625" cy="6477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ПРОМЕЖУТОЧНАЯ АТТЕСТАЦИЯ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85813" y="2643188"/>
            <a:ext cx="7921625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/>
              <a:t>-контрольные работы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785813" y="3214688"/>
            <a:ext cx="7921625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/>
              <a:t>- диктант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785813" y="3786188"/>
            <a:ext cx="7921625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/>
              <a:t>- изложение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714375" y="4429125"/>
            <a:ext cx="7921625" cy="360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/>
              <a:t>- проверка осознанного чтения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714375" y="5072063"/>
            <a:ext cx="7921625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/>
              <a:t>-комплексные работы</a:t>
            </a:r>
          </a:p>
        </p:txBody>
      </p:sp>
      <p:pic>
        <p:nvPicPr>
          <p:cNvPr id="922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88" y="3500438"/>
            <a:ext cx="2881312" cy="278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827088" y="260350"/>
            <a:ext cx="7921625" cy="792163"/>
          </a:xfrm>
          <a:prstGeom prst="rect">
            <a:avLst/>
          </a:prstGeom>
          <a:solidFill>
            <a:srgbClr val="7030A0"/>
          </a:soli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Формы контроля и учета достижений:</a:t>
            </a:r>
            <a:r>
              <a:rPr lang="ru-RU"/>
              <a:t> 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827088" y="1268413"/>
            <a:ext cx="7921625" cy="6477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ИТОГОВАЯ  АТТЕСТАЦИЯ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755650" y="2852738"/>
            <a:ext cx="7921625" cy="647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Char char="-"/>
            </a:pPr>
            <a:r>
              <a:rPr lang="ru-RU" sz="2400" b="1" dirty="0" smtClean="0"/>
              <a:t>диагностическая </a:t>
            </a:r>
            <a:r>
              <a:rPr lang="ru-RU" sz="2400" b="1" dirty="0"/>
              <a:t>контрольная работа</a:t>
            </a:r>
            <a:r>
              <a:rPr lang="ru-RU" sz="2400" dirty="0"/>
              <a:t> </a:t>
            </a:r>
            <a:endParaRPr lang="ru-RU" sz="2400" dirty="0" smtClean="0"/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785813" y="4429125"/>
            <a:ext cx="7921625" cy="360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/>
              <a:t>-проекты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55650" y="3644900"/>
            <a:ext cx="7921625" cy="360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/>
              <a:t>- стандартизированные работы</a:t>
            </a:r>
          </a:p>
        </p:txBody>
      </p:sp>
      <p:pic>
        <p:nvPicPr>
          <p:cNvPr id="10247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63" y="4286250"/>
            <a:ext cx="28575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Особенности оценивания в первом классе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в первом классе используется только словесная качественная оценка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(краткая и развернутая);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бальная оценка не допускается. Любые символы, значки, графические рисунки приравниваются к отметк</a:t>
            </a:r>
            <a:r>
              <a:rPr lang="ru-RU" dirty="0" smtClean="0"/>
              <a:t>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64294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Особенности оценки личностных результатов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Целью оценки личностных достижений обучающихся является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получение общего представления о воспитательной  деятельности образовательной организации и ее влиянии на коллектив обучающихся.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ФГОС общего образования не определяет необходимость обязательного контроля и оценки личностных достижений обучающегося. Достижение личностных результатов не выносится на итоговую оценку обучающихся.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Оценка личностных результатов важна как для планирования воспитательной работы с обучающимися, так и для работы с семьей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Особенности оценки метапредметных результатов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Формирование метапредметных результатов осуществляется на всех учебных предметах. Поэтому процедуры оценки, как правило, тесно связаны с процедурами и содержанием оценки предметных результатов.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оценивается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способность применения (переноса) метапредметных действий, сформированных на отдельных предметах, при решении  различных задач.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Основной процедурой итоговой оценки достижения метапредметных результатов является  защита итогового индивидуального проекта. Критерии оценки прописаны в ФООП.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14290"/>
            <a:ext cx="7886700" cy="135732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 371-ФЗ «О внесении изменений в Федеральный закон «Об образовании в Российской Федерации» и статью 1 Федерального закона «Об обязательных требованиях в Российской Федерации» 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>
          <a:xfrm>
            <a:off x="628650" y="1790701"/>
            <a:ext cx="7886700" cy="4567257"/>
          </a:xfrm>
          <a:ln w="571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just">
              <a:buFont typeface="Arial" charset="0"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ч. 4 ст. 3 – основные общеобразовательные программы подлежат приведению в соответствие с ФОП  не позднее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1 сентября 2023 года.</a:t>
            </a:r>
          </a:p>
          <a:p>
            <a:pPr marL="0" indent="0" algn="just">
              <a:buFont typeface="Arial" charset="0"/>
              <a:buNone/>
            </a:pPr>
            <a:endParaRPr lang="ru-RU" alt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Arial" charset="0"/>
              <a:buNone/>
            </a:pPr>
            <a:r>
              <a:rPr lang="ru-RU" alt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!!! Введение ФОП является обязательным с 1 сентября 2023 года для обучающихся </a:t>
            </a: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1-10 </a:t>
            </a:r>
            <a:r>
              <a:rPr lang="ru-RU" alt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классов всех образовательных организаций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Особенности оценки функциональной грамотности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Формирование и оценка функциональной грамотности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(читательской, математической,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естественно-научной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, финансовой  грамотности)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имеют сложный комплексный характер и осуществляются практически на всех учебных предметах, в урочной и внеурочной деятельности.</a:t>
            </a:r>
          </a:p>
          <a:p>
            <a:pPr>
              <a:buFontTx/>
              <a:buChar char="-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оценки рекомендуется использовать банки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ЭОР   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РЭШ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ИСРО РАО,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ФИПИ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Указанная оценка должна не просто подводить итоги достигнутого, она должна стать отправной точкой, за которой следует новый виток развития, выход на новый уровень качества российского образования.</a:t>
            </a:r>
          </a:p>
          <a:p>
            <a:pPr>
              <a:buNone/>
            </a:pPr>
            <a:r>
              <a:rPr lang="ru-RU" dirty="0" smtClean="0"/>
              <a:t>    Единым механизмом управления качеством образовательных результатов является </a:t>
            </a:r>
            <a:r>
              <a:rPr lang="ru-RU" b="1" dirty="0" smtClean="0"/>
              <a:t>ориентация на планируемые результаты и комплексный подход к их оценке.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28650" y="365124"/>
            <a:ext cx="7886700" cy="4349759"/>
          </a:xfrm>
        </p:spPr>
        <p:txBody>
          <a:bodyPr/>
          <a:lstStyle/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22239"/>
            <a:ext cx="7886700" cy="130649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ООП НОО в соответствии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ФГОС НОО.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5" name="Объект 3"/>
          <p:cNvSpPr>
            <a:spLocks noGrp="1"/>
          </p:cNvSpPr>
          <p:nvPr>
            <p:ph sz="half" idx="2"/>
          </p:nvPr>
        </p:nvSpPr>
        <p:spPr>
          <a:xfrm>
            <a:off x="382191" y="1571611"/>
            <a:ext cx="8133159" cy="4516451"/>
          </a:xfrm>
          <a:ln w="571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indent="0">
              <a:buFont typeface="Arial" charset="0"/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. 1. Целевой раздел.</a:t>
            </a:r>
          </a:p>
          <a:p>
            <a:pPr marL="0" indent="0">
              <a:buFont typeface="Arial" charset="0"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1.1. Пояснительная записка.</a:t>
            </a:r>
          </a:p>
          <a:p>
            <a:pPr marL="0" indent="0">
              <a:buFont typeface="Arial" charset="0"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1.2. Планируемые результаты освоения обучающимися ООП НОО.</a:t>
            </a:r>
          </a:p>
          <a:p>
            <a:pPr marL="0" indent="0">
              <a:buFont typeface="Arial" charset="0"/>
              <a:buNone/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1.3.Система оценки достижения планируемых      результатов освоения ООП НОО. 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Стандарт -  это обязательные требования к образовательным результатам обучающихся и средствам оценки  их достижения.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alt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alt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altLang="ru-RU" sz="13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соответствии </a:t>
            </a:r>
            <a:r>
              <a:rPr lang="ru-RU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 статьей 28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Федерального закона от 29 декабря 2012 г. N 273-ФЗ "Об образовании в Российской Федерации«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осуществление текущего контроля успеваемости и промежуточной аттестации обучающихся относится к компетенции образовательной организации.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Образовательные организации устанавливают </a:t>
            </a:r>
            <a:r>
              <a:rPr lang="ru-RU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формы, периодичность и порядок их проведения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Регулируется локальными актами образовательной организации (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положением)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40108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При внедрении обновлённых ФГОС и ФОП </a:t>
            </a:r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Система оценки достижения обучающимися планируемых результатов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освоения  общеобразовательных программ на всех уровнях образования должна иметь </a:t>
            </a:r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единую структуру и строится на общих для всех уровней принципах и положениях.</a:t>
            </a:r>
            <a:endParaRPr lang="ru-RU" sz="2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hlinkClick r:id="rId2" action="ppaction://hlinkfile"/>
            </a:endParaRPr>
          </a:p>
          <a:p>
            <a:pPr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Письмо департамента государственной политики и</a:t>
            </a:r>
          </a:p>
          <a:p>
            <a:pPr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управления в сфере общего образования МИНИСТЕРСТВА ПРОСВЕЩЕНИЯ Р Ф от 13 января 2023 г. № 03-49 «О направлении методических рекомендаций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системе оценки достижения обучающимися планируемых результатов</a:t>
            </a:r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hlinkClick r:id="rId2" action="ppaction://hlinkfile"/>
            </a:endParaRPr>
          </a:p>
          <a:p>
            <a:r>
              <a:rPr lang="ru-RU" dirty="0" smtClean="0">
                <a:hlinkClick r:id="rId2" action="ppaction://hlinkfile"/>
              </a:rPr>
              <a:t>Мет рек по оценке. от 13.01.2023 №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03-49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оценки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Оценка образовательных достижений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обучающихся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(определение позитивных и негативных результатов деятельности)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Оценка результатов деятельности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педагогов</a:t>
            </a:r>
            <a:r>
              <a:rPr lang="ru-RU" sz="2800" dirty="0" smtClean="0"/>
              <a:t> как основа аттестационных процедур;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Оценка результатов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деятельности ОО</a:t>
            </a:r>
            <a:r>
              <a:rPr lang="ru-RU" sz="2800" dirty="0" smtClean="0"/>
              <a:t> как основа </a:t>
            </a:r>
            <a:r>
              <a:rPr lang="ru-RU" sz="2800" dirty="0" err="1" smtClean="0"/>
              <a:t>аккредитационных</a:t>
            </a:r>
            <a:r>
              <a:rPr lang="ru-RU" sz="2800" dirty="0" smtClean="0"/>
              <a:t> процедур.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  <a:p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1912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оценки достижения планируемых результатов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158874"/>
            <a:ext cx="7886700" cy="5341959"/>
          </a:xfrm>
          <a:ln w="571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оценки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внутреннюю и внешнюю оценку;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предусматривает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оценку личностных достижений обучающихся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 результатов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(познавательных, коммуникативных, регулятивных универсальных учебных действий),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оценку предметных результатов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(текущая и тематическая оценка, промежуточная аттестация, итоговая оценка),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внутренний мониторинг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(стартовую диагностику, оценку уровня достижения предметных и метапредметных результатов, оценку уровня функциональной грамотности); </a:t>
            </a:r>
          </a:p>
          <a:p>
            <a:pPr algn="just">
              <a:buNone/>
              <a:defRPr/>
            </a:pP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Реализует: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just">
              <a:buNone/>
              <a:defRPr/>
            </a:pP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системно-деятельностный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</a:t>
            </a:r>
          </a:p>
          <a:p>
            <a:pPr algn="just"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уровневый  подход</a:t>
            </a:r>
          </a:p>
          <a:p>
            <a:pPr algn="just"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комплексный подход к оценке образовательных достижений.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539750" y="1844675"/>
            <a:ext cx="3743325" cy="19431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ВНУТРЕННЯЯ ОЦЕНКА:</a:t>
            </a:r>
          </a:p>
          <a:p>
            <a:pPr algn="ctr"/>
            <a:r>
              <a:rPr lang="ru-RU" sz="2400" b="1"/>
              <a:t>учитель, ученик,</a:t>
            </a:r>
          </a:p>
          <a:p>
            <a:pPr algn="ctr"/>
            <a:r>
              <a:rPr lang="ru-RU" sz="2000" b="1"/>
              <a:t>ОУ и родители</a:t>
            </a:r>
          </a:p>
        </p:txBody>
      </p:sp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4787900" y="1916113"/>
            <a:ext cx="3743325" cy="1943100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ВНЕШНЯЯ ОЦЕНКА:</a:t>
            </a:r>
          </a:p>
          <a:p>
            <a:pPr algn="ctr"/>
            <a:r>
              <a:rPr lang="ru-RU" sz="2400" b="1"/>
              <a:t>государственные</a:t>
            </a:r>
          </a:p>
          <a:p>
            <a:pPr algn="ctr"/>
            <a:r>
              <a:rPr lang="ru-RU" sz="2400" b="1"/>
              <a:t>службы</a:t>
            </a:r>
            <a:endParaRPr lang="ru-RU" sz="2000" b="1"/>
          </a:p>
        </p:txBody>
      </p:sp>
      <p:sp>
        <p:nvSpPr>
          <p:cNvPr id="6148" name="Freeform 6"/>
          <p:cNvSpPr>
            <a:spLocks/>
          </p:cNvSpPr>
          <p:nvPr/>
        </p:nvSpPr>
        <p:spPr bwMode="auto">
          <a:xfrm>
            <a:off x="3987800" y="3860800"/>
            <a:ext cx="2671763" cy="1117600"/>
          </a:xfrm>
          <a:custGeom>
            <a:avLst/>
            <a:gdLst>
              <a:gd name="T0" fmla="*/ 2147483647 w 1683"/>
              <a:gd name="T1" fmla="*/ 0 h 704"/>
              <a:gd name="T2" fmla="*/ 2147483647 w 1683"/>
              <a:gd name="T3" fmla="*/ 2147483647 h 704"/>
              <a:gd name="T4" fmla="*/ 0 w 1683"/>
              <a:gd name="T5" fmla="*/ 2147483647 h 704"/>
              <a:gd name="T6" fmla="*/ 0 w 1683"/>
              <a:gd name="T7" fmla="*/ 2147483647 h 704"/>
              <a:gd name="T8" fmla="*/ 0 60000 65536"/>
              <a:gd name="T9" fmla="*/ 0 60000 65536"/>
              <a:gd name="T10" fmla="*/ 0 60000 65536"/>
              <a:gd name="T11" fmla="*/ 0 60000 65536"/>
              <a:gd name="T12" fmla="*/ 0 w 1683"/>
              <a:gd name="T13" fmla="*/ 0 h 704"/>
              <a:gd name="T14" fmla="*/ 1683 w 1683"/>
              <a:gd name="T15" fmla="*/ 704 h 7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83" h="704">
                <a:moveTo>
                  <a:pt x="1683" y="0"/>
                </a:moveTo>
                <a:lnTo>
                  <a:pt x="1680" y="416"/>
                </a:lnTo>
                <a:lnTo>
                  <a:pt x="0" y="397"/>
                </a:lnTo>
                <a:lnTo>
                  <a:pt x="0" y="704"/>
                </a:lnTo>
              </a:path>
            </a:pathLst>
          </a:custGeom>
          <a:noFill/>
          <a:ln w="349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9" name="Freeform 7"/>
          <p:cNvSpPr>
            <a:spLocks/>
          </p:cNvSpPr>
          <p:nvPr/>
        </p:nvSpPr>
        <p:spPr bwMode="auto">
          <a:xfrm>
            <a:off x="6659563" y="4508500"/>
            <a:ext cx="1793875" cy="469900"/>
          </a:xfrm>
          <a:custGeom>
            <a:avLst/>
            <a:gdLst>
              <a:gd name="T0" fmla="*/ 0 w 1130"/>
              <a:gd name="T1" fmla="*/ 0 h 296"/>
              <a:gd name="T2" fmla="*/ 2147483647 w 1130"/>
              <a:gd name="T3" fmla="*/ 2147483647 h 296"/>
              <a:gd name="T4" fmla="*/ 2147483647 w 1130"/>
              <a:gd name="T5" fmla="*/ 2147483647 h 296"/>
              <a:gd name="T6" fmla="*/ 0 60000 65536"/>
              <a:gd name="T7" fmla="*/ 0 60000 65536"/>
              <a:gd name="T8" fmla="*/ 0 60000 65536"/>
              <a:gd name="T9" fmla="*/ 0 w 1130"/>
              <a:gd name="T10" fmla="*/ 0 h 296"/>
              <a:gd name="T11" fmla="*/ 1130 w 1130"/>
              <a:gd name="T12" fmla="*/ 296 h 2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30" h="296">
                <a:moveTo>
                  <a:pt x="0" y="0"/>
                </a:moveTo>
                <a:lnTo>
                  <a:pt x="1130" y="8"/>
                </a:lnTo>
                <a:lnTo>
                  <a:pt x="1130" y="296"/>
                </a:lnTo>
              </a:path>
            </a:pathLst>
          </a:custGeom>
          <a:noFill/>
          <a:ln w="349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AutoShape 8"/>
          <p:cNvSpPr>
            <a:spLocks noChangeArrowheads="1"/>
          </p:cNvSpPr>
          <p:nvPr/>
        </p:nvSpPr>
        <p:spPr bwMode="auto">
          <a:xfrm>
            <a:off x="3275013" y="5013325"/>
            <a:ext cx="2735262" cy="108108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аттестация:</a:t>
            </a:r>
          </a:p>
          <a:p>
            <a:pPr algn="ctr"/>
            <a:r>
              <a:rPr lang="ru-RU" sz="2400"/>
              <a:t>выпускник</a:t>
            </a:r>
          </a:p>
        </p:txBody>
      </p:sp>
      <p:sp>
        <p:nvSpPr>
          <p:cNvPr id="4103" name="AutoShape 9"/>
          <p:cNvSpPr>
            <a:spLocks noChangeArrowheads="1"/>
          </p:cNvSpPr>
          <p:nvPr/>
        </p:nvSpPr>
        <p:spPr bwMode="auto">
          <a:xfrm>
            <a:off x="6227763" y="5013325"/>
            <a:ext cx="2735262" cy="15113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мониторинг:</a:t>
            </a:r>
          </a:p>
          <a:p>
            <a:pPr algn="ctr"/>
            <a:r>
              <a:rPr lang="ru-RU" sz="2400"/>
              <a:t>система</a:t>
            </a:r>
          </a:p>
          <a:p>
            <a:pPr algn="ctr"/>
            <a:r>
              <a:rPr lang="ru-RU" sz="2400"/>
              <a:t>образования</a:t>
            </a: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539750" y="260350"/>
            <a:ext cx="8208963" cy="1368425"/>
          </a:xfrm>
          <a:prstGeom prst="rect">
            <a:avLst/>
          </a:prstGeom>
          <a:solidFill>
            <a:srgbClr val="7030A0"/>
          </a:soli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 оценкой понимается  процесс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соотношения реальных результатов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образования обучающихся с планируемыми результатами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3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4076700"/>
            <a:ext cx="3097212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1253</TotalTime>
  <Words>1745</Words>
  <Application>Microsoft Office PowerPoint</Application>
  <PresentationFormat>Экран (4:3)</PresentationFormat>
  <Paragraphs>247</Paragraphs>
  <Slides>32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Слайд 2</vt:lpstr>
      <vt:lpstr>Федеральный закон  № 371-ФЗ «О внесении изменений в Федеральный закон «Об образовании в Российской Федерации» и статью 1 Федерального закона «Об обязательных требованиях в Российской Федерации» </vt:lpstr>
      <vt:lpstr>Структура ООП НОО в соответствии  с ФГОС НОО.</vt:lpstr>
      <vt:lpstr>Слайд 5</vt:lpstr>
      <vt:lpstr>Слайд 6</vt:lpstr>
      <vt:lpstr>Основные направления оценки</vt:lpstr>
      <vt:lpstr>Система оценки достижения планируемых результатов  освоения программы. </vt:lpstr>
      <vt:lpstr>Слайд 9</vt:lpstr>
      <vt:lpstr>Внешнее оценивание</vt:lpstr>
      <vt:lpstr>Внутренняя система оценки ключает:</vt:lpstr>
      <vt:lpstr>Слайд 12</vt:lpstr>
      <vt:lpstr>Слайд 13</vt:lpstr>
      <vt:lpstr> Задание:  нарисуйте дом и оцените свою работу </vt:lpstr>
      <vt:lpstr>Слайд 15</vt:lpstr>
      <vt:lpstr>С чего начать?</vt:lpstr>
      <vt:lpstr>Не только учить, но и оценивать каждый шаг</vt:lpstr>
      <vt:lpstr> Критерии – это тот результат, к которому должен прийти ребёнок  Баллы.     За каждый результат ребёнок может набрать  определённое количество баллов. Акцент смещается с оценки  на содержание образовательных результатов </vt:lpstr>
      <vt:lpstr>Слайд 19</vt:lpstr>
      <vt:lpstr>Слайд 20</vt:lpstr>
      <vt:lpstr>Особенности оценки предметных результатов.</vt:lpstr>
      <vt:lpstr>Описание оценки предметных результатов по каждому предмету должно включать: </vt:lpstr>
      <vt:lpstr>Функционирование внутренней системы оценки качества образования</vt:lpstr>
      <vt:lpstr>Слайд 24</vt:lpstr>
      <vt:lpstr>Слайд 25</vt:lpstr>
      <vt:lpstr>Слайд 26</vt:lpstr>
      <vt:lpstr>Особенности оценивания в первом классе </vt:lpstr>
      <vt:lpstr>Особенности оценки личностных результатов </vt:lpstr>
      <vt:lpstr>Особенности оценки метапредметных результатов</vt:lpstr>
      <vt:lpstr>Особенности оценки функциональной грамотности</vt:lpstr>
      <vt:lpstr>Вывод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РМО нач кл</dc:title>
  <dc:creator>User</dc:creator>
  <cp:lastModifiedBy>User</cp:lastModifiedBy>
  <cp:revision>202</cp:revision>
  <dcterms:created xsi:type="dcterms:W3CDTF">2023-10-24T15:00:27Z</dcterms:created>
  <dcterms:modified xsi:type="dcterms:W3CDTF">2023-11-03T00:31:21Z</dcterms:modified>
</cp:coreProperties>
</file>