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9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7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35EF8C-76B3-4456-8B6F-2A94928D4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5ED9F17-6ED4-4033-B5B9-6BBB22297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EE8556D-9A40-41D1-8D99-EEF126476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A7F1A0E-E9A8-4065-AFD5-1ED2B8DE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BDCBFD-21E4-47F3-BADD-7F675F6BB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110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C1693B-CFA8-4784-83ED-F40F4D487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64A82A7-828F-4D45-A834-2515AC698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7E5AB9-CFE2-4576-9B76-8ACD4A38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A28D344-CF78-41C9-9666-6646D71F4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11ABC7F-8C94-457E-BDC1-58B35548E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873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1F6C2D8-CFFB-4430-81F8-A00B6308CD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8B4FE7E-11D9-4F70-B7C6-4FE886E24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BFC3AC9-F9D3-41A9-9EFB-168340D8A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7B7389C-3974-421F-A61A-C3F0E76CF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0EEE3E-80D5-47FB-A138-7270799D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6383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5280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7547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00574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9896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1446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5503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9975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267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AEB574-8D06-48B2-9E94-AA136651D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AA113E5-D7E9-4940-A9FD-07AAEC0BE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CEF65C-8F7B-4FDB-9FA6-344103005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C70266C-FA2B-4FF7-BB43-2E9E4BC96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9E72397-0D22-44A5-9172-551912006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351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6949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9691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1615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6080D8-CC05-42AC-8949-EB0266CEC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74F908D-CE55-433B-8E39-46F38B0A4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5F78100-11FF-41F8-B506-F6F1E25C8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A4818BE-18D2-4977-998A-E710BD676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A5EA29-DCA9-4EA1-854F-470B9A8D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691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C2CD1E-2624-4F6B-98DB-DD84C4BC1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7C0671-E549-4892-892B-CA1CB1004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59CC342-8939-4089-902F-859CDF216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CB43E15-0A04-4ACB-BA73-255CF4BD2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BB1D1EA-B529-478A-8790-6BCA10D82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ADD1D83-BCE2-4959-B413-5079E2B6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255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1443BA-2ED9-4E95-8A33-E1D9B18D2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86E62EF-D8A8-4AAD-8BAD-2E67B6C7B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2684AF3-B7A9-4848-B594-0A0B102FB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D17BCA0-CB7F-40CB-8D8B-DC63AD841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DE87BF9-1D3D-4FC7-91EB-87DED82D9A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1FC1B07-4911-492B-8D24-37BE5DEDD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971FD53-943F-4C5F-9660-CE19BB79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AFE33AB-1896-47BD-969A-673BB7088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82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C4A891-5AB3-4E02-9DA9-610B1C876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5DC8221-C638-4FD8-8B7A-4DEAB9BE6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6DD0810-1F8D-45F9-B20C-25BAF8E1A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B7061EE-11EE-4EEE-9DD9-3A696475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579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75A50A0-13E9-49AA-AEA8-1F166CB0D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33F6D8E-A098-4579-979B-D42B48BD2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85D8A74-7320-4F95-9B6B-6E8186BD8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833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527F11-DF38-4924-8E65-066719609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EC01EB7-CA9D-4C64-8DA0-04F34549B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648A5C1-DE6F-4684-BADD-971E3B06B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13D6B95-8403-4064-8758-30D1AE2B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ABE063D-1740-4EB3-AD25-33601DE4A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B972A47-2BCF-4459-B64C-69E170380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295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480090-4194-4D85-AAF4-614BE62F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FD2097E-9C75-47F4-B2AF-893738CB6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00C8D47-42FB-4D86-AC22-FA701371B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1EB671-C4B3-42AA-8959-8FF474D8F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2E76C2F-EA63-46CC-9F7F-D7BE49E8E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2668DA2-C347-4639-A0EA-780E44249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1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77B11-A7BD-4092-B6BC-32B165E9B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3536A9E-695D-4F27-B20E-772321F25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97586F-FF05-4811-81B0-BE63A0B39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3823C-756F-4C0B-9C55-515933CC81D6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3C7752-AB6E-4895-8DA6-A376C00D3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C2CED1-5BAD-441D-A0E5-A6395C21B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3EA12-4D7E-4F49-ADBC-B1B529F3FC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88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1F508-5DEF-4F17-9AD9-C5D106B6B0D8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7A254-5E76-4A5D-A29A-8079EF9B21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982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E59F97B9-8BE0-4DB9-9939-F73C7BDB3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472" y="409575"/>
            <a:ext cx="5540528" cy="63488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543E48-D348-48C7-B80B-3D5C5CB50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832" y="1006567"/>
            <a:ext cx="6039960" cy="53656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	</a:t>
            </a:r>
            <a:r>
              <a:rPr lang="ru-RU" sz="3200" b="1" dirty="0">
                <a:latin typeface="Monotype Corsiva" panose="03010101010201010101" pitchFamily="66" charset="0"/>
              </a:rPr>
              <a:t>Младшие школьники</a:t>
            </a:r>
            <a:r>
              <a:rPr lang="ru-RU" sz="3200" dirty="0">
                <a:latin typeface="Monotype Corsiva" panose="03010101010201010101" pitchFamily="66" charset="0"/>
              </a:rPr>
              <a:t> </a:t>
            </a:r>
            <a:r>
              <a:rPr lang="ru-RU" dirty="0">
                <a:latin typeface="Monotype Corsiva" panose="03010101010201010101" pitchFamily="66" charset="0"/>
              </a:rPr>
              <a:t>– наивные реалисты. Они воспринимают художественное произведение как реальную действительность, не замечают форму произведения, замысел писателя, художественные особенности произведения. Дети проявляют два типа отношений к художественному миру произведений (эмоционально-образное – непосредственная эмоциональная реакция, интеллектуально-оценочное, в котором присутствуют элементы анализа).</a:t>
            </a:r>
          </a:p>
        </p:txBody>
      </p:sp>
    </p:spTree>
    <p:extLst>
      <p:ext uri="{BB962C8B-B14F-4D97-AF65-F5344CB8AC3E}">
        <p14:creationId xmlns="" xmlns:p14="http://schemas.microsoft.com/office/powerpoint/2010/main" val="14222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436" y="251545"/>
            <a:ext cx="11513128" cy="12884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Выделение изобразительных средств языка в тексте и осознание (оправдание) их роли в тексте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endParaRPr lang="en-US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1399310"/>
            <a:ext cx="11062855" cy="52071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Поскольку сами дети редко замечают авторские слова и выражения, необходимо привлечь к ним внимание соответствующими вопросами: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о чем говорит нам выражение “ …”?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какое выражение использует автор, чтобы …?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какие слова помогают нам ярко представить …?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в каких словах автор показывает свое отношение к …?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найдите сравнение (эпитет, олицетворение), в котором наиболее ярко проявилось отношение поэта к …;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какие слова и выражения передают настроение автора?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− найдите “слова-краски”, помогающие нарисовать картину …</a:t>
            </a:r>
            <a:endParaRPr lang="en-US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215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21673"/>
            <a:ext cx="10730345" cy="92291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Стилистический эксперимент</a:t>
            </a:r>
            <a:endParaRPr lang="en-US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743" y="928255"/>
            <a:ext cx="11977257" cy="524870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Стилистический эксперимент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это намеренная “порча” авторского слова, имеющая целью привлечь внимание детей к авторскому слову, показать его незаменимость в тексте. Это может быть пропуск или замена отдельных слов и выражений, изменение конструкции предложения.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u="sng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а) в предложении “А Вася что было духу пустился к котенку…” (</a:t>
            </a:r>
            <a:r>
              <a:rPr lang="ru-RU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Л.Толстой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“Котенок”) делаем замену (“А Вася подбежал к котенку…”) и выясняем, что изменилось в результате этого;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б) из рассказа Л. Толстого “Какая бывает роса на траве” убираем все авторские сравнения и смотрим, что произошло в результате этого с текстом художественного описания (“Вся красота исчезла”, - говорят дети);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8198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779463"/>
          </a:xfrm>
        </p:spPr>
        <p:txBody>
          <a:bodyPr/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Использование живой наглядности</a:t>
            </a:r>
            <a:r>
              <a:rPr lang="ru-RU" dirty="0">
                <a:latin typeface="Monotype Corsiva" panose="03010101010201010101" pitchFamily="66" charset="0"/>
              </a:rPr>
              <a:t> </a:t>
            </a:r>
            <a:endParaRPr lang="en-US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73" y="858982"/>
            <a:ext cx="11762509" cy="58164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З.И. Романовская полагает, что живая наглядность представляет собой сближение восприятия текста с жизнью ребенка, с его эмоционально-непосредственным опытом.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Пример: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 анализе рассказа </a:t>
            </a:r>
            <a:r>
              <a:rPr lang="ru-RU" sz="3200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Л.Толстого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“Косточка” учитель задал вопрос: “Почему автор пишет, что Вася схватил сливу, а не взял?” Дети затрудняются ответить, т.к. по их мнению, схватить и взять - это одно и то же. Тогда учитель решает воспользоваться “живой наглядностью” и просит детей положить перед собой книги.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У.: Возьмите книги (дети выполняют действие)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У.: А теперь схватите книгу! (дети выполняют действие)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У.: Так есть разница между словами схватить и взять?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Д.: Да! Схватить – это значит очень быстро что-то взять.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28302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762" y="182563"/>
            <a:ext cx="10515600" cy="9233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Сравнение первоначального и окончательного вариантов одного текста</a:t>
            </a:r>
            <a:endParaRPr lang="en-US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235" y="1288475"/>
            <a:ext cx="11748655" cy="48884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Данным приемом можно воспользоваться, если учителю известны черновые редакции произведения. Этот прием может иметь разную степень сложности: от сопоставления отдельных слов и выражений до сравнения целых текстов. В результате сравнения дети пытаются обосновать внесенные писателем изменения.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а) Под голубыми небесами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Необозримыми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------------------- коврами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Великолепными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Блестя на солнце, снег лежит …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(А. Пушкин “Зимнее утро”)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67745" y="3428999"/>
            <a:ext cx="660861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б) В первом издании рассказа </a:t>
            </a:r>
            <a:r>
              <a:rPr lang="ru-RU" sz="2600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В.Осеевой</a:t>
            </a:r>
            <a:r>
              <a:rPr lang="ru-RU" sz="2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“Хорошее” концовка текста была такая: “Что бы мне такое хорошее сделать?” А мама и говорит: “Погуляй с сестренкой, помоги няне, напои собаку”. В следующем издании автор убрала эти строчки, оставив только вопрос Юры. Как вы думаете, почему?</a:t>
            </a:r>
          </a:p>
        </p:txBody>
      </p:sp>
    </p:spTree>
    <p:extLst>
      <p:ext uri="{BB962C8B-B14F-4D97-AF65-F5344CB8AC3E}">
        <p14:creationId xmlns="" xmlns:p14="http://schemas.microsoft.com/office/powerpoint/2010/main" val="488032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7BEAFE2C-4F07-47C9-858D-22DFE1679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6390" y="4418412"/>
            <a:ext cx="1985610" cy="2401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CD3F8D-2610-48CB-87EC-59D244AE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СХЕМА АНАЛИЗА ХУДОЖЕСТВЕННОГО ПРОИЗВЕДЕНИЯ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F24A93D-D45B-4359-84D8-65A7B535E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926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Автор и его проблемы, темы.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Жанр произведения.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Тема данного произведения.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Идейная направленность.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Главные герои, их роль в идейном содержании, поступки и их мотивы.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Второстепенные персонажи, их связь между собой и главным персонажем.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Сюжет, его элементы, их роль в раскрытии идеи.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Композиция, ее компоненты, роль в раскрытии идеи.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Язык писателя.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Эстетическая и нравственная ценность произведения с точки зрения воспитания читателем.</a:t>
            </a:r>
          </a:p>
        </p:txBody>
      </p:sp>
    </p:spTree>
    <p:extLst>
      <p:ext uri="{BB962C8B-B14F-4D97-AF65-F5344CB8AC3E}">
        <p14:creationId xmlns="" xmlns:p14="http://schemas.microsoft.com/office/powerpoint/2010/main" val="3284279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="" xmlns:a16="http://schemas.microsoft.com/office/drawing/2014/main" id="{CB709090-AA87-4CA9-A3F3-C7ADA2FFC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289" y="1027906"/>
            <a:ext cx="2284502" cy="2277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0E3D9F-1487-4129-B70E-30728D96F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ПЛАН АНАЛИЗА ХУДОЖЕСТВЕННОГО ПРОИЗВЕДЕНИЯ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BC5006-5DA3-4E00-B833-25590774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23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Определи жанровую разновидность произведения.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Установи тему произведения.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Определи вид текста: описание, повествование, рассуждение.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Восстанови сюжет: развязку, кульминацию, рассуждение.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Раскрой композиционные особенности текста.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Составь описание художественных образов: портрет, поступки, речь, отношение.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Проведи анализ авторского стиля (гипербола, контраст, эпитет, метафора, сравнение, олицетворение)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Monotype Corsiva" panose="03010101010201010101" pitchFamily="66" charset="0"/>
              </a:rPr>
              <a:t>Сформулируй выводы (раскрой идею произведения).</a:t>
            </a:r>
          </a:p>
        </p:txBody>
      </p:sp>
    </p:spTree>
    <p:extLst>
      <p:ext uri="{BB962C8B-B14F-4D97-AF65-F5344CB8AC3E}">
        <p14:creationId xmlns="" xmlns:p14="http://schemas.microsoft.com/office/powerpoint/2010/main" val="108683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6B977CC2-9CEF-4793-82EC-78D05E65F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68447" y="137009"/>
            <a:ext cx="7255233" cy="6583982"/>
          </a:xfrm>
          <a:prstGeom prst="rect">
            <a:avLst/>
          </a:prstGeom>
        </p:spPr>
      </p:pic>
      <p:pic>
        <p:nvPicPr>
          <p:cNvPr id="7172" name="Picture 4">
            <a:extLst>
              <a:ext uri="{FF2B5EF4-FFF2-40B4-BE49-F238E27FC236}">
                <a16:creationId xmlns="" xmlns:a16="http://schemas.microsoft.com/office/drawing/2014/main" id="{A9B31182-1EE8-4A21-AFF0-D20BBA211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357" y="0"/>
            <a:ext cx="3429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="" xmlns:a16="http://schemas.microsoft.com/office/drawing/2014/main" id="{FB574773-235A-4316-AA23-A96AA1D3F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1047" y="2272683"/>
            <a:ext cx="2292659" cy="45853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992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3336ED-04A6-4E9E-AECC-510EF9C3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ПЛАН РАССКАЗА О ГЕРОЕ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B58549-E9BB-49CC-BF3F-16A5A4BFE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571"/>
            <a:ext cx="10515600" cy="525558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1. Расскажи о понравившемся герое. (Мне очень понравился(ась)... Мне очень запомнился(ась)... Мне показался интересным... Я восхищаюсь... Мне очень не понравился(ась)...)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2. Опиши внешность героя (его лицо, одежду, манеру поведения).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3. Вспомни, в каких поступках, мыслях, действиях лучше всего раскрывается характер героя?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4. Перечисли основные черты характера понравившегося (непонравившегося) героя.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5. Расскажи о его взаимоотношениях с другими персонажами.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6. Назови героев других произведений, которые в чем-то схожи с этим персонажем.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7. Подумай и скажи, в чем тебе самому хотелось (не хотелось) бы походить на этого героя?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8. Вспомни, какая из пословиц, поговорок и крылатых фраз могла бы лучше всего передать характер этого героя?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latin typeface="Monotype Corsiva" panose="03010101010201010101" pitchFamily="66" charset="0"/>
              </a:rPr>
              <a:t>9. Если бы ты был художником, то в какой момент изобразил бы своего любимого героя, какое бы у него было выражение лица, как бы ты его одел, что было бы вокруг?</a:t>
            </a:r>
          </a:p>
        </p:txBody>
      </p:sp>
    </p:spTree>
    <p:extLst>
      <p:ext uri="{BB962C8B-B14F-4D97-AF65-F5344CB8AC3E}">
        <p14:creationId xmlns="" xmlns:p14="http://schemas.microsoft.com/office/powerpoint/2010/main" val="1268208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62D0C2-513A-47AB-A67B-A832DFB1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ПЛ</a:t>
            </a:r>
            <a:r>
              <a:rPr lang="ru-RU" b="1" i="1" dirty="0">
                <a:latin typeface="Monotype Corsiva" panose="03010101010201010101" pitchFamily="66" charset="0"/>
              </a:rPr>
              <a:t>АН РАБОТЫ НАД ЛИРИЧЕСКИМ СТИХОТВОРЕНИЕМ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2434ED4-5262-4268-BBA2-D051044B3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1. Как ты думаешь, какое настроение было у автора, когда он писал это стихотворение? Какого цвета это стихотворение?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2. Что, по-твоему, послужило толчком для создания этого произведения?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3. Какие строчки показались наиболее образными (как бы ожили перед тобой, стали зримыми, ощутимыми образами)? Какие образы?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4. Какие рифмы показались самыми необычными, новыми, удивительными?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5. Попробуй подобрать несколько синонимов к словам, которые тебе показались новыми, редко встречающимися в современном языке.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6. Перечисли наиболее яркие сравнения в стихотворении. Какова их роль?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7. Какие слова употребляются в переносном выражении?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8. Как ты думаешь, при каких обстоятельствах ты мог бы вспомнить строки этого стихотворения?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9. Какую иллюстрацию ты хотел бы сделать к этому стихотворению?</a:t>
            </a:r>
          </a:p>
          <a:p>
            <a:pPr marL="0" indent="0" algn="just">
              <a:buNone/>
            </a:pP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8730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EE6422-93AF-4BAD-8153-3F99CE40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ПЛАН АНАЛИЗА СКАЗКИ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A3A1167-6DCC-4FE1-A7B3-EDEEE0C58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1. Прочитай сказку. Обрати внимание на то, есть ли у нее автор или она относится к устному народному творчеству.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2. Как ты думаешь: что в этой сказке взято из реальной жизни, а что в ней вымышлено?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3. Что тебя в этой сказке больше увлекло: сюжет (основные события) или описание волшебства? Какие волшебные предметы из этой сказки стали частью нашей реальной жизни? Чего на самом деле никогда не может быть?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4. Какой момент в сказке можно считать самым захватывающим?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5. Назови положительных и отрицательных героев этой сказки, перечисли основные черты их характеров, вспомни самые значительные поступки.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6. Какому герою сказки ты больше всего сопереживал? Опиши, какие чувства ты испытывал вместе с героем.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7. Какими пословицами ты бы мог передать основную мысль этой сказки? В какой фразе сказки выражена ее главная мысль?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8. Знаешь ли ты другие сказки, в чем-то близкие по сюжету, замыслу и характеру главного героя?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363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3EAC5F6-B513-4A80-B6B3-321B80767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16" y="351932"/>
            <a:ext cx="11306452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Monotype Corsiva" panose="03010101010201010101" pitchFamily="66" charset="0"/>
              </a:rPr>
              <a:t>	Задачи учителя:</a:t>
            </a:r>
            <a:r>
              <a:rPr lang="ru-RU" dirty="0">
                <a:latin typeface="Monotype Corsiva" panose="03010101010201010101" pitchFamily="66" charset="0"/>
              </a:rPr>
              <a:t> помочь сохранить непосредственность. Яркость восприятия и при этом научить понимать глубокий смысл произведения.</a:t>
            </a:r>
          </a:p>
          <a:p>
            <a:pPr marL="0" indent="0" algn="just">
              <a:buNone/>
            </a:pPr>
            <a:r>
              <a:rPr lang="ru-RU" b="1" dirty="0">
                <a:latin typeface="Monotype Corsiva" panose="03010101010201010101" pitchFamily="66" charset="0"/>
              </a:rPr>
              <a:t>	Полнота и глубина восприятия зависит от:</a:t>
            </a:r>
            <a:endParaRPr lang="ru-RU" dirty="0">
              <a:latin typeface="Monotype Corsiva" panose="03010101010201010101" pitchFamily="66" charset="0"/>
            </a:endParaRP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степени сложности самого произведения,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прежнего литературного и жизненного опыта читателя,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развития его воображения и чувств,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активности ребенка в процессе чтения.</a:t>
            </a:r>
          </a:p>
          <a:p>
            <a:pPr algn="just"/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3FC13191-FCB0-4F74-939B-E071229F7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8" y="3970099"/>
            <a:ext cx="10561468" cy="2887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9411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9950FC-E1E6-44AA-B255-1522E6020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ПЛАН АНАЛИЗА БАСНИ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1EE489A-1F9C-46CC-A019-69BFF5AB9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1. Прочитай произведение. Подумай, почему оно считается басней.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2. Попробуй передать мораль (основную мысль) басни своими словами.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3. Обрати внимание на то, как написана басня - прозой или стихами. Найди рифмы.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4. Какие недостатки, встречающиеся у людей, высмеиваются в этой басне?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5. Какие фразы, выражения показались тебе наиболее яркими, образными, запоминающимися?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6. Перечисли основные черты характера главных героев басни.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7. Подумай, какие пословицы ближе всего к морали этой басни.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8. Что тебе показалось в этой басне смешным, а что - поучительным?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9. Подготовься к выразительному чтению басни. Прочитай басню по ролям.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10. Какие выражения из этой басни обогатили русский язык, украсили нашу речь?</a:t>
            </a:r>
          </a:p>
          <a:p>
            <a:pPr marL="0" indent="0" algn="just">
              <a:buNone/>
            </a:pP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4832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="" xmlns:a16="http://schemas.microsoft.com/office/drawing/2014/main" id="{32C674F2-1D1B-43F1-9672-54B8905D01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51" y="211454"/>
            <a:ext cx="7129256" cy="6435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1F40918-A00D-4E4E-B6DF-DB93C627655A}"/>
              </a:ext>
            </a:extLst>
          </p:cNvPr>
          <p:cNvSpPr/>
          <p:nvPr/>
        </p:nvSpPr>
        <p:spPr>
          <a:xfrm>
            <a:off x="7457245" y="510526"/>
            <a:ext cx="49438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</a:rPr>
              <a:t>С чего начинается история? (завязка)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</a:rPr>
              <a:t>Как продолжается история? (развитие действия)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</a:rPr>
              <a:t>Какой самый острый момент? (кульминация)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</a:rPr>
              <a:t>Как разрешается конфликт? (развязка)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</a:rPr>
              <a:t>Как заканчивается история? (заключение)</a:t>
            </a:r>
          </a:p>
        </p:txBody>
      </p:sp>
    </p:spTree>
    <p:extLst>
      <p:ext uri="{BB962C8B-B14F-4D97-AF65-F5344CB8AC3E}">
        <p14:creationId xmlns="" xmlns:p14="http://schemas.microsoft.com/office/powerpoint/2010/main" val="1494100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15D846-9D23-40AE-8839-230801078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>
                <a:latin typeface="Monotype Corsiva" panose="03010101010201010101" pitchFamily="66" charset="0"/>
              </a:rPr>
              <a:t>Спасибо за внимание!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="" xmlns:a16="http://schemas.microsoft.com/office/drawing/2014/main" id="{FAAF3C10-6B96-4207-A97F-F786F34FA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94" y="2936240"/>
            <a:ext cx="5195086" cy="3769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928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>
            <a:extLst>
              <a:ext uri="{FF2B5EF4-FFF2-40B4-BE49-F238E27FC236}">
                <a16:creationId xmlns="" xmlns:a16="http://schemas.microsoft.com/office/drawing/2014/main" id="{A0F343EF-E446-4ED8-A047-3702D60BA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110" y="715192"/>
            <a:ext cx="3086100" cy="3086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786804-1930-479F-ABFB-FDFE833A3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019" y="190870"/>
            <a:ext cx="10515600" cy="744584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Monotype Corsiva" panose="03010101010201010101" pitchFamily="66" charset="0"/>
              </a:rPr>
              <a:t>Основные этапы работы над художественным произведением в начальных классах.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87342D-9D52-43F4-909C-F24FAD31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5453"/>
            <a:ext cx="10515600" cy="542095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>
                <a:latin typeface="Monotype Corsiva" panose="03010101010201010101" pitchFamily="66" charset="0"/>
              </a:rPr>
              <a:t>	Выделяют три этапа работы над художественным произведением:</a:t>
            </a:r>
            <a:endParaRPr lang="ru-RU" sz="2200" dirty="0">
              <a:latin typeface="Monotype Corsiva" panose="03010101010201010101" pitchFamily="66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1. Первичный синтез.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Задачи первичного синтеза: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познакомить с конкретным содержанием произведения;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выяснить эмоциональное воздействие произведения.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2. Анализ.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Задачи этапа анализа:</a:t>
            </a:r>
            <a:endParaRPr lang="ru-RU" sz="2000" dirty="0">
              <a:latin typeface="Monotype Corsiva" panose="03010101010201010101" pitchFamily="66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установить причинно-следственные связи в развитии сюжета;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выявить мотивы в поведении действующих лиц и их ведущих черт;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раскрыть композицию произведения;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проанализировать изобразительные средства в единстве с раскрытием идейного содержания.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3. Вторичный синтез.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Monotype Corsiva" panose="03010101010201010101" pitchFamily="66" charset="0"/>
              </a:rPr>
              <a:t>Задачи вторичного синтеза: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обобщить существенные черты действующих лиц;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сопоставить героев и оценить их;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выявить идейную направленность художественного произведения;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>
                <a:latin typeface="Monotype Corsiva" panose="03010101010201010101" pitchFamily="66" charset="0"/>
              </a:rPr>
              <a:t>- оценить художественное произведение как источник познания действительности и как произведение искусства (что узнали? чему научились? как автору удалось так ярко и увлекательно передать свои мысли и чувства?).</a:t>
            </a:r>
            <a:endParaRPr lang="ru-RU" sz="2000" b="1" dirty="0">
              <a:latin typeface="Monotype Corsiva" panose="03010101010201010101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00858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="" xmlns:a16="http://schemas.microsoft.com/office/drawing/2014/main" id="{912AB86F-8486-40C0-818B-1AD2B3CF8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25050" y="3072606"/>
            <a:ext cx="2177256" cy="1857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11CA8A-E0D7-4FA5-9957-1099B438A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Виды анализа художественного произведения в начальных классах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6DC4922-E02F-4C1A-B8E4-D458B421D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Monotype Corsiva" panose="03010101010201010101" pitchFamily="66" charset="0"/>
              </a:rPr>
              <a:t>В соответствии с ФГОС НОО предметные результаты по литературному чтению должны отражать следующее: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умение осознанно воспринимать и оценивать содержание и специфику различных текстов</a:t>
            </a:r>
            <a:r>
              <a:rPr lang="en-US" dirty="0">
                <a:latin typeface="Monotype Corsiva" panose="03010101010201010101" pitchFamily="66" charset="0"/>
              </a:rPr>
              <a:t>;</a:t>
            </a:r>
            <a:endParaRPr lang="ru-RU" dirty="0">
              <a:latin typeface="Monotype Corsiva" panose="03010101010201010101" pitchFamily="66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 участвовать в их обсуждении</a:t>
            </a:r>
            <a:r>
              <a:rPr lang="en-US" dirty="0">
                <a:latin typeface="Monotype Corsiva" panose="03010101010201010101" pitchFamily="66" charset="0"/>
              </a:rPr>
              <a:t>;</a:t>
            </a:r>
            <a:r>
              <a:rPr lang="ru-RU" dirty="0">
                <a:latin typeface="Monotype Corsiva" panose="03010101010201010101" pitchFamily="66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давать и обосновывать нравственную оценку поступку героев.</a:t>
            </a:r>
          </a:p>
          <a:p>
            <a:pPr marL="0" indent="0" algn="just">
              <a:buNone/>
            </a:pPr>
            <a:endParaRPr lang="ru-RU" dirty="0"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 В изучении целого ряда литературных произведений представляется возможным опираться на </a:t>
            </a:r>
            <a:r>
              <a:rPr lang="ru-RU" b="1" dirty="0">
                <a:latin typeface="Monotype Corsiva" panose="03010101010201010101" pitchFamily="66" charset="0"/>
              </a:rPr>
              <a:t>анализ</a:t>
            </a:r>
            <a:r>
              <a:rPr lang="ru-RU" dirty="0">
                <a:latin typeface="Monotype Corsiva" panose="03010101010201010101" pitchFamily="66" charset="0"/>
              </a:rPr>
              <a:t> образов героев, а именно их описание, характеристика их внешнего вида и характера.</a:t>
            </a:r>
            <a:endParaRPr lang="en-US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8216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>
            <a:extLst>
              <a:ext uri="{FF2B5EF4-FFF2-40B4-BE49-F238E27FC236}">
                <a16:creationId xmlns="" xmlns:a16="http://schemas.microsoft.com/office/drawing/2014/main" id="{C40BFE51-ECEA-442D-B2EC-3EF000A866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505" b="10527"/>
          <a:stretch/>
        </p:blipFill>
        <p:spPr bwMode="auto">
          <a:xfrm>
            <a:off x="1528618" y="4826000"/>
            <a:ext cx="8712662" cy="20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4091" y="133349"/>
            <a:ext cx="7779327" cy="779463"/>
          </a:xfrm>
        </p:spPr>
        <p:txBody>
          <a:bodyPr>
            <a:normAutofit/>
          </a:bodyPr>
          <a:lstStyle/>
          <a:p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Роль и место анализа текста.</a:t>
            </a:r>
            <a:endParaRPr lang="en-US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7" y="912813"/>
            <a:ext cx="11914908" cy="23291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Понимание младшими школьниками читаемого текста должно сочетаться с переживанием литературного произведения. </a:t>
            </a:r>
            <a:r>
              <a:rPr lang="ru-RU" sz="36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«Эмоциональное понимание» художественного текста </a:t>
            </a: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это основа нравственного прозрения, духовного обогащения и самовоспитания личности.</a:t>
            </a:r>
            <a:endParaRPr lang="en-US" sz="36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837" y="3501105"/>
            <a:ext cx="117763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cs typeface="Times New Roman" panose="02020603050405020304" pitchFamily="18" charset="0"/>
              </a:rPr>
              <a:t>Анализ текста и его читательская интерпретация, освоение смысла текста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cs typeface="Times New Roman" panose="02020603050405020304" pitchFamily="18" charset="0"/>
              </a:rPr>
              <a:t>- это работа серьезная, вдумчивая, напрягающая не только мысль, но и чувство, воображение и фантазию читателя. </a:t>
            </a:r>
          </a:p>
        </p:txBody>
      </p:sp>
    </p:spTree>
    <p:extLst>
      <p:ext uri="{BB962C8B-B14F-4D97-AF65-F5344CB8AC3E}">
        <p14:creationId xmlns="" xmlns:p14="http://schemas.microsoft.com/office/powerpoint/2010/main" val="65680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503" y="554183"/>
            <a:ext cx="11790218" cy="6052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Цели</a:t>
            </a:r>
            <a:r>
              <a:rPr lang="en-US" sz="32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анализа текста: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способствовать полноценному восприятию художественного произведения детьми;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учить понимать авторскую позицию;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учить понимать мотивы поступков и характеры героев;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учить распознавать художественные средства выразительности;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учить определять жанровые особенности;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способствовать средствами литературы развитию личности ребенка, его     нравственных идеалов;</a:t>
            </a:r>
          </a:p>
          <a:p>
            <a:pPr marL="0" indent="0">
              <a:buNone/>
            </a:pP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- развивать воображение детей, навыки работы с текстом.</a:t>
            </a:r>
            <a:endParaRPr lang="en-US" sz="32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82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9" y="365125"/>
            <a:ext cx="11582400" cy="135283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Выделяют 4 вида анализа литературного произведения:</a:t>
            </a:r>
            <a:endParaRPr lang="en-US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036" y="1825625"/>
            <a:ext cx="10785764" cy="313430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Стилистический анализ;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Анализ развития действия;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Анализ художественных образов;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Проблемный анализ. </a:t>
            </a:r>
            <a:endParaRPr lang="en-US" sz="36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12294" name="Picture 6">
            <a:extLst>
              <a:ext uri="{FF2B5EF4-FFF2-40B4-BE49-F238E27FC236}">
                <a16:creationId xmlns="" xmlns:a16="http://schemas.microsoft.com/office/drawing/2014/main" id="{3D8156F7-7D03-4783-9016-DA8A2F913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1" y="1513840"/>
            <a:ext cx="11362998" cy="5344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248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="" xmlns:a16="http://schemas.microsoft.com/office/drawing/2014/main" id="{3701E4A0-060F-4AE8-B516-105265580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995" y="4434434"/>
            <a:ext cx="8768773" cy="2397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946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Стилистический анализ</a:t>
            </a:r>
            <a:endParaRPr lang="en-US" sz="40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1509714"/>
            <a:ext cx="11145982" cy="1205777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Стилистический (языковой) анализ–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это анализ изобразительных средств языка используемых автором в данном произведении.</a:t>
            </a:r>
          </a:p>
          <a:p>
            <a:pPr marL="0" indent="0">
              <a:buNone/>
            </a:pPr>
            <a:endParaRPr lang="en-US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7818" y="2605578"/>
            <a:ext cx="11610109" cy="1842655"/>
            <a:chOff x="304800" y="2951018"/>
            <a:chExt cx="11610109" cy="1842655"/>
          </a:xfrm>
        </p:grpSpPr>
        <p:sp>
          <p:nvSpPr>
            <p:cNvPr id="5" name="TextBox 4"/>
            <p:cNvSpPr txBox="1"/>
            <p:nvPr/>
          </p:nvSpPr>
          <p:spPr>
            <a:xfrm>
              <a:off x="374073" y="3080616"/>
              <a:ext cx="11374582" cy="156966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otype Corsiva" panose="03010101010201010101" pitchFamily="66" charset="0"/>
                  <a:cs typeface="Times New Roman" panose="02020603050405020304" pitchFamily="18" charset="0"/>
                </a:rPr>
                <a:t>Цель анализа: </a:t>
              </a:r>
              <a:r>
                <a:rPr kumimoji="0" lang="ru-RU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onotype Corsiva" panose="03010101010201010101" pitchFamily="66" charset="0"/>
                  <a:cs typeface="Times New Roman" panose="02020603050405020304" pitchFamily="18" charset="0"/>
                </a:rPr>
                <a:t>помочь детям уяснить мысли и чувства автора, выраженные прежде всего в образных словах, развитие воображения, выразительное чтение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04800" y="2951018"/>
              <a:ext cx="11610109" cy="184265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otype Corsiva" panose="03010101010201010101" pitchFamily="66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6725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304800"/>
            <a:ext cx="11346873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К частным приемам стилистического анализа можно отнести следующие:</a:t>
            </a:r>
            <a:endParaRPr lang="en-US" sz="32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656" y="1943765"/>
            <a:ext cx="3158836" cy="25630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Выделение изобразительных средств языка в тексте и осознание (оправдание) их роли в тексте.</a:t>
            </a:r>
            <a:endParaRPr lang="en-US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527" y="1868498"/>
            <a:ext cx="3241965" cy="2770911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636819" y="1889279"/>
            <a:ext cx="2757054" cy="1177638"/>
            <a:chOff x="3789219" y="1870362"/>
            <a:chExt cx="2757054" cy="1177638"/>
          </a:xfrm>
        </p:grpSpPr>
        <p:sp>
          <p:nvSpPr>
            <p:cNvPr id="5" name="TextBox 4"/>
            <p:cNvSpPr txBox="1"/>
            <p:nvPr/>
          </p:nvSpPr>
          <p:spPr>
            <a:xfrm>
              <a:off x="3789219" y="1982127"/>
              <a:ext cx="2757054" cy="95410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Monotype Corsiva" panose="03010101010201010101" pitchFamily="66" charset="0"/>
                  <a:cs typeface="Times New Roman" panose="02020603050405020304" pitchFamily="18" charset="0"/>
                </a:rPr>
                <a:t>Стилистический эксперимент</a:t>
              </a:r>
              <a:endParaRPr lang="en-US" sz="2800" dirty="0">
                <a:latin typeface="Monotype Corsiva" panose="03010101010201010101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789219" y="1870362"/>
              <a:ext cx="2757054" cy="1177638"/>
            </a:xfrm>
            <a:prstGeom prst="rect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otype Corsiva" panose="03010101010201010101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553200" y="1870363"/>
            <a:ext cx="2632363" cy="1558637"/>
            <a:chOff x="6802582" y="1870361"/>
            <a:chExt cx="2632363" cy="1558637"/>
          </a:xfrm>
        </p:grpSpPr>
        <p:sp>
          <p:nvSpPr>
            <p:cNvPr id="9" name="TextBox 8"/>
            <p:cNvSpPr txBox="1"/>
            <p:nvPr/>
          </p:nvSpPr>
          <p:spPr>
            <a:xfrm>
              <a:off x="7022756" y="2023640"/>
              <a:ext cx="2162807" cy="138499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>
                  <a:latin typeface="Monotype Corsiva" panose="03010101010201010101" pitchFamily="66" charset="0"/>
                  <a:cs typeface="Times New Roman" panose="02020603050405020304" pitchFamily="18" charset="0"/>
                </a:rPr>
                <a:t>Использова-ние живой наглядности </a:t>
              </a:r>
              <a:endParaRPr lang="en-US" sz="2800" dirty="0">
                <a:latin typeface="Monotype Corsiva" panose="03010101010201010101" pitchFamily="66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802582" y="1870361"/>
              <a:ext cx="2632363" cy="1558637"/>
            </a:xfrm>
            <a:prstGeom prst="rect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otype Corsiva" panose="03010101010201010101" pitchFamily="66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438408" y="1813080"/>
            <a:ext cx="26254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Сравнение первоначально-</a:t>
            </a:r>
            <a:r>
              <a:rPr lang="ru-RU" sz="2800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го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и окончательного вариантов одного текста</a:t>
            </a:r>
            <a:endParaRPr lang="en-US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310254" y="1867563"/>
            <a:ext cx="2881746" cy="277370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4160266">
            <a:off x="2693481" y="821535"/>
            <a:ext cx="329234" cy="1448109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7384473" y="1233055"/>
            <a:ext cx="235527" cy="63450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7063589">
            <a:off x="9237013" y="666237"/>
            <a:ext cx="326327" cy="1671159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  <p:sp>
        <p:nvSpPr>
          <p:cNvPr id="19" name="Стрелка вниз 15">
            <a:extLst>
              <a:ext uri="{FF2B5EF4-FFF2-40B4-BE49-F238E27FC236}">
                <a16:creationId xmlns="" xmlns:a16="http://schemas.microsoft.com/office/drawing/2014/main" id="{4CE7F8EC-E354-4DC3-AA99-0B04FDBDD992}"/>
              </a:ext>
            </a:extLst>
          </p:cNvPr>
          <p:cNvSpPr/>
          <p:nvPr/>
        </p:nvSpPr>
        <p:spPr>
          <a:xfrm>
            <a:off x="5103124" y="1233055"/>
            <a:ext cx="235527" cy="63450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00239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1616</Words>
  <Application>Microsoft Office PowerPoint</Application>
  <PresentationFormat>Произвольный</PresentationFormat>
  <Paragraphs>155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1_Тема Office</vt:lpstr>
      <vt:lpstr>Слайд 1</vt:lpstr>
      <vt:lpstr>Слайд 2</vt:lpstr>
      <vt:lpstr>Основные этапы работы над художественным произведением в начальных классах.</vt:lpstr>
      <vt:lpstr>Виды анализа художественного произведения в начальных классах</vt:lpstr>
      <vt:lpstr>Роль и место анализа текста.</vt:lpstr>
      <vt:lpstr>Слайд 6</vt:lpstr>
      <vt:lpstr>Выделяют 4 вида анализа литературного произведения:</vt:lpstr>
      <vt:lpstr>Стилистический анализ</vt:lpstr>
      <vt:lpstr>К частным приемам стилистического анализа можно отнести следующие:</vt:lpstr>
      <vt:lpstr>Выделение изобразительных средств языка в тексте и осознание (оправдание) их роли в тексте </vt:lpstr>
      <vt:lpstr>Стилистический эксперимент</vt:lpstr>
      <vt:lpstr>Использование живой наглядности </vt:lpstr>
      <vt:lpstr>Сравнение первоначального и окончательного вариантов одного текста</vt:lpstr>
      <vt:lpstr>СХЕМА АНАЛИЗА ХУДОЖЕСТВЕННОГО ПРОИЗВЕДЕНИЯ</vt:lpstr>
      <vt:lpstr>ПЛАН АНАЛИЗА ХУДОЖЕСТВЕННОГО ПРОИЗВЕДЕНИЯ</vt:lpstr>
      <vt:lpstr>Слайд 16</vt:lpstr>
      <vt:lpstr>ПЛАН РАССКАЗА О ГЕРОЕ</vt:lpstr>
      <vt:lpstr>ПЛАН РАБОТЫ НАД ЛИРИЧЕСКИМ СТИХОТВОРЕНИЕМ</vt:lpstr>
      <vt:lpstr>ПЛАН АНАЛИЗА СКАЗКИ</vt:lpstr>
      <vt:lpstr>ПЛАН АНАЛИЗА БАСНИ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«Анализ художественных произведений младшими  школьниками»</dc:title>
  <dc:creator>Anna Razdobreeva</dc:creator>
  <cp:lastModifiedBy>User</cp:lastModifiedBy>
  <cp:revision>9</cp:revision>
  <dcterms:created xsi:type="dcterms:W3CDTF">2020-05-12T12:58:28Z</dcterms:created>
  <dcterms:modified xsi:type="dcterms:W3CDTF">2023-11-02T18:11:10Z</dcterms:modified>
</cp:coreProperties>
</file>